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73" r:id="rId3"/>
  </p:sldMasterIdLst>
  <p:sldIdLst>
    <p:sldId id="256" r:id="rId4"/>
    <p:sldId id="257" r:id="rId5"/>
    <p:sldId id="258" r:id="rId6"/>
    <p:sldId id="268" r:id="rId7"/>
    <p:sldId id="264" r:id="rId8"/>
    <p:sldId id="259" r:id="rId9"/>
    <p:sldId id="265" r:id="rId10"/>
    <p:sldId id="260" r:id="rId11"/>
    <p:sldId id="261" r:id="rId12"/>
    <p:sldId id="262" r:id="rId13"/>
    <p:sldId id="263" r:id="rId14"/>
    <p:sldId id="267" r:id="rId15"/>
    <p:sldId id="266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LA\BLA%20pracodawcy\Zestawienie%20wynik&#243;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LA\BLA%20absolwenci\2017_2018\Wyliczenia\Wyniki-%20tabele%20i%20wykres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LA\BLA%20absolwenci\2017_2018\Wyliczenia\Wyniki-%20tabele%20i%20wykres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LA\BLA%20pracodawcy\Zestawienie%20wynik&#243;w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LA\BLA%20pracodawcy\Zestawienie%20wynik&#243;w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LA\BLA%20pracodawcy\Zestawienie%20wynik&#243;w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LA\BLA%20pracodawcy\Zestawienie%20wynik&#243;w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LA\BLA%20pracodawcy\Zestawienie%20wynik&#243;w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'Pyt 1 - 4'!$A$2:$A$3</c:f>
              <c:strCache>
                <c:ptCount val="2"/>
                <c:pt idx="0">
                  <c:v>Państwowe</c:v>
                </c:pt>
                <c:pt idx="1">
                  <c:v>Prywatne</c:v>
                </c:pt>
              </c:strCache>
            </c:strRef>
          </c:cat>
          <c:val>
            <c:numRef>
              <c:f>'Pyt 1 - 4'!$B$2:$B$3</c:f>
              <c:numCache>
                <c:formatCode>###0</c:formatCode>
                <c:ptCount val="2"/>
                <c:pt idx="0">
                  <c:v>10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B-4FE0-BC7A-22DECE00F19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8338688"/>
        <c:axId val="508337376"/>
      </c:barChart>
      <c:catAx>
        <c:axId val="50833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8337376"/>
        <c:crosses val="autoZero"/>
        <c:auto val="1"/>
        <c:lblAlgn val="ctr"/>
        <c:lblOffset val="100"/>
        <c:noMultiLvlLbl val="0"/>
      </c:catAx>
      <c:valAx>
        <c:axId val="508337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crossAx val="50833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CE-482E-A269-AE8B351758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CE-482E-A269-AE8B351758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CE-482E-A269-AE8B35175836}"/>
              </c:ext>
            </c:extLst>
          </c:dPt>
          <c:dLbls>
            <c:dLbl>
              <c:idx val="0"/>
              <c:layout>
                <c:manualLayout>
                  <c:x val="0.12831539807524051"/>
                  <c:y val="0.108282298046077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CE-482E-A269-AE8B35175836}"/>
                </c:ext>
              </c:extLst>
            </c:dLbl>
            <c:dLbl>
              <c:idx val="1"/>
              <c:layout>
                <c:manualLayout>
                  <c:x val="-0.15755183727034119"/>
                  <c:y val="-3.30500874890638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CE-482E-A269-AE8B35175836}"/>
                </c:ext>
              </c:extLst>
            </c:dLbl>
            <c:dLbl>
              <c:idx val="2"/>
              <c:layout>
                <c:manualLayout>
                  <c:x val="-0.35977419856285381"/>
                  <c:y val="2.96794737453128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CE-482E-A269-AE8B3517583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'Niepracujący absolwent'!$A$12:$A$14</c:f>
              <c:strCache>
                <c:ptCount val="3"/>
                <c:pt idx="0">
                  <c:v>Państwowa</c:v>
                </c:pt>
                <c:pt idx="1">
                  <c:v>Prywatna</c:v>
                </c:pt>
                <c:pt idx="2">
                  <c:v>Własna działalność gospodarcza</c:v>
                </c:pt>
              </c:strCache>
            </c:strRef>
          </c:cat>
          <c:val>
            <c:numRef>
              <c:f>'Niepracujący absolwent'!$B$12:$B$14</c:f>
              <c:numCache>
                <c:formatCode>General</c:formatCode>
                <c:ptCount val="3"/>
                <c:pt idx="0">
                  <c:v>15</c:v>
                </c:pt>
                <c:pt idx="1">
                  <c:v>74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CE-482E-A269-AE8B3517583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25-462B-9F98-26375111E1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25-462B-9F98-26375111E1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25-462B-9F98-26375111E1D7}"/>
              </c:ext>
            </c:extLst>
          </c:dPt>
          <c:dLbls>
            <c:dLbl>
              <c:idx val="0"/>
              <c:layout>
                <c:manualLayout>
                  <c:x val="0.13510159667541558"/>
                  <c:y val="-8.46234324876057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25-462B-9F98-26375111E1D7}"/>
                </c:ext>
              </c:extLst>
            </c:dLbl>
            <c:dLbl>
              <c:idx val="1"/>
              <c:layout>
                <c:manualLayout>
                  <c:x val="-0.15443733595800524"/>
                  <c:y val="-1.21722805482647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25-462B-9F98-26375111E1D7}"/>
                </c:ext>
              </c:extLst>
            </c:dLbl>
            <c:dLbl>
              <c:idx val="2"/>
              <c:layout>
                <c:manualLayout>
                  <c:x val="-0.32176837270341208"/>
                  <c:y val="4.05092592592592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25-462B-9F98-26375111E1D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'Pracujący absolwent'!$A$8:$A$10</c:f>
              <c:strCache>
                <c:ptCount val="3"/>
                <c:pt idx="0">
                  <c:v>Państwowa</c:v>
                </c:pt>
                <c:pt idx="1">
                  <c:v>Prywatna</c:v>
                </c:pt>
                <c:pt idx="2">
                  <c:v>Własna działalność gospodarcza</c:v>
                </c:pt>
              </c:strCache>
            </c:strRef>
          </c:cat>
          <c:val>
            <c:numRef>
              <c:f>'Pracujący absolwent'!$B$8:$B$10</c:f>
              <c:numCache>
                <c:formatCode>General</c:formatCode>
                <c:ptCount val="3"/>
                <c:pt idx="0">
                  <c:v>151</c:v>
                </c:pt>
                <c:pt idx="1">
                  <c:v>348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25-462B-9F98-26375111E1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'Pyt 1 - 4'!$A$22:$A$48</c:f>
              <c:strCache>
                <c:ptCount val="27"/>
                <c:pt idx="0">
                  <c:v>Biologia</c:v>
                </c:pt>
                <c:pt idx="1">
                  <c:v>Chemia</c:v>
                </c:pt>
                <c:pt idx="2">
                  <c:v>Ochrona środowiska</c:v>
                </c:pt>
                <c:pt idx="3">
                  <c:v>Ekonomia</c:v>
                </c:pt>
                <c:pt idx="4">
                  <c:v>Zarządzanie</c:v>
                </c:pt>
                <c:pt idx="5">
                  <c:v>Logistyka</c:v>
                </c:pt>
                <c:pt idx="6">
                  <c:v>Międzynarodowe Stosunki Gospodarcze</c:v>
                </c:pt>
                <c:pt idx="7">
                  <c:v>Ekonomiczno - prawny</c:v>
                </c:pt>
                <c:pt idx="8">
                  <c:v>Filologia polska</c:v>
                </c:pt>
                <c:pt idx="9">
                  <c:v>Filologia angielska</c:v>
                </c:pt>
                <c:pt idx="10">
                  <c:v>Filologia rosyjska</c:v>
                </c:pt>
                <c:pt idx="11">
                  <c:v>Filologia francuska</c:v>
                </c:pt>
                <c:pt idx="12">
                  <c:v>Kulturoznawstwo</c:v>
                </c:pt>
                <c:pt idx="13">
                  <c:v>Fizyka</c:v>
                </c:pt>
                <c:pt idx="14">
                  <c:v>Historia</c:v>
                </c:pt>
                <c:pt idx="15">
                  <c:v>Socjologia</c:v>
                </c:pt>
                <c:pt idx="16">
                  <c:v>Filozofia (i etyka)</c:v>
                </c:pt>
                <c:pt idx="17">
                  <c:v>Stosunki międzynarodowe</c:v>
                </c:pt>
                <c:pt idx="18">
                  <c:v>Matematyka</c:v>
                </c:pt>
                <c:pt idx="19">
                  <c:v>Informatyka</c:v>
                </c:pt>
                <c:pt idx="20">
                  <c:v>Pedagogika</c:v>
                </c:pt>
                <c:pt idx="21">
                  <c:v>Praca socjalna</c:v>
                </c:pt>
                <c:pt idx="22">
                  <c:v>Prawo</c:v>
                </c:pt>
                <c:pt idx="23">
                  <c:v>Administracja</c:v>
                </c:pt>
                <c:pt idx="24">
                  <c:v>Kryminologia</c:v>
                </c:pt>
                <c:pt idx="25">
                  <c:v>Bezpiecześtwo narodowe</c:v>
                </c:pt>
                <c:pt idx="26">
                  <c:v>Europeistyka</c:v>
                </c:pt>
              </c:strCache>
            </c:strRef>
          </c:cat>
          <c:val>
            <c:numRef>
              <c:f>'Pyt 1 - 4'!$B$22:$B$48</c:f>
              <c:numCache>
                <c:formatCode>###0</c:formatCode>
                <c:ptCount val="27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26</c:v>
                </c:pt>
                <c:pt idx="4">
                  <c:v>12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7</c:v>
                </c:pt>
                <c:pt idx="15">
                  <c:v>12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3</c:v>
                </c:pt>
                <c:pt idx="20">
                  <c:v>13</c:v>
                </c:pt>
                <c:pt idx="21">
                  <c:v>1</c:v>
                </c:pt>
                <c:pt idx="22">
                  <c:v>21</c:v>
                </c:pt>
                <c:pt idx="23">
                  <c:v>11</c:v>
                </c:pt>
                <c:pt idx="24">
                  <c:v>3</c:v>
                </c:pt>
                <c:pt idx="25">
                  <c:v>2</c:v>
                </c:pt>
                <c:pt idx="2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9-4E02-8077-914F2AED0F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784400"/>
        <c:axId val="413790304"/>
      </c:barChart>
      <c:catAx>
        <c:axId val="41378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3790304"/>
        <c:crosses val="autoZero"/>
        <c:auto val="1"/>
        <c:lblAlgn val="ctr"/>
        <c:lblOffset val="100"/>
        <c:noMultiLvlLbl val="0"/>
      </c:catAx>
      <c:valAx>
        <c:axId val="4137903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378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'Pyt 1 - 4'!$A$51:$A$77</c:f>
              <c:strCache>
                <c:ptCount val="27"/>
                <c:pt idx="0">
                  <c:v>Biologia</c:v>
                </c:pt>
                <c:pt idx="1">
                  <c:v>Chemia</c:v>
                </c:pt>
                <c:pt idx="2">
                  <c:v>Ochrona środowiska</c:v>
                </c:pt>
                <c:pt idx="3">
                  <c:v>Ekonomia</c:v>
                </c:pt>
                <c:pt idx="4">
                  <c:v>Zarządzanie</c:v>
                </c:pt>
                <c:pt idx="5">
                  <c:v>Logistyka</c:v>
                </c:pt>
                <c:pt idx="6">
                  <c:v>Międzynarodowe Stosunki Gospodarcze</c:v>
                </c:pt>
                <c:pt idx="7">
                  <c:v>Ekonomiczno - prawny</c:v>
                </c:pt>
                <c:pt idx="8">
                  <c:v>Filologia polska</c:v>
                </c:pt>
                <c:pt idx="9">
                  <c:v>Filologia angielska</c:v>
                </c:pt>
                <c:pt idx="10">
                  <c:v>Filologia rosyjska</c:v>
                </c:pt>
                <c:pt idx="11">
                  <c:v>Filologia francuska</c:v>
                </c:pt>
                <c:pt idx="12">
                  <c:v>Kulturoznawstwo</c:v>
                </c:pt>
                <c:pt idx="13">
                  <c:v>Fizyka</c:v>
                </c:pt>
                <c:pt idx="14">
                  <c:v>Historia</c:v>
                </c:pt>
                <c:pt idx="15">
                  <c:v>Socjologia</c:v>
                </c:pt>
                <c:pt idx="16">
                  <c:v>Filozofia (i etyka)</c:v>
                </c:pt>
                <c:pt idx="17">
                  <c:v>Stosunki międzynarodowe</c:v>
                </c:pt>
                <c:pt idx="18">
                  <c:v>Matematyka</c:v>
                </c:pt>
                <c:pt idx="19">
                  <c:v>Informatyka</c:v>
                </c:pt>
                <c:pt idx="20">
                  <c:v>Pedagogika</c:v>
                </c:pt>
                <c:pt idx="21">
                  <c:v>Praca socjalna</c:v>
                </c:pt>
                <c:pt idx="22">
                  <c:v>Prawo</c:v>
                </c:pt>
                <c:pt idx="23">
                  <c:v>Administracja</c:v>
                </c:pt>
                <c:pt idx="24">
                  <c:v>Kryminologia</c:v>
                </c:pt>
                <c:pt idx="25">
                  <c:v>Bezpiecześtwo narodowe</c:v>
                </c:pt>
                <c:pt idx="26">
                  <c:v>Europeistyka</c:v>
                </c:pt>
              </c:strCache>
            </c:strRef>
          </c:cat>
          <c:val>
            <c:numRef>
              <c:f>'Pyt 1 - 4'!$B$51:$B$77</c:f>
              <c:numCache>
                <c:formatCode>###0</c:formatCode>
                <c:ptCount val="27"/>
                <c:pt idx="0" formatCode="General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8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4</c:v>
                </c:pt>
                <c:pt idx="21">
                  <c:v>1</c:v>
                </c:pt>
                <c:pt idx="22">
                  <c:v>4</c:v>
                </c:pt>
                <c:pt idx="23">
                  <c:v>3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6-4BDF-9A90-9CFAE3350E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5528848"/>
        <c:axId val="415524912"/>
      </c:barChart>
      <c:catAx>
        <c:axId val="41552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5524912"/>
        <c:crosses val="autoZero"/>
        <c:auto val="1"/>
        <c:lblAlgn val="ctr"/>
        <c:lblOffset val="100"/>
        <c:noMultiLvlLbl val="0"/>
      </c:catAx>
      <c:valAx>
        <c:axId val="415524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552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'Pyt 4, 9 - 14'!$A$2:$A$40</c:f>
              <c:strCache>
                <c:ptCount val="39"/>
                <c:pt idx="0">
                  <c:v>Znajomość lokalnego środowiska</c:v>
                </c:pt>
                <c:pt idx="1">
                  <c:v>Znajomość języka obcego</c:v>
                </c:pt>
                <c:pt idx="2">
                  <c:v>Znajomość języka niemieckiego</c:v>
                </c:pt>
                <c:pt idx="3">
                  <c:v>Znajomość języka angielskiego</c:v>
                </c:pt>
                <c:pt idx="4">
                  <c:v>Zdolności analityczne</c:v>
                </c:pt>
                <c:pt idx="5">
                  <c:v>Wyszukiwanie informacji</c:v>
                </c:pt>
                <c:pt idx="6">
                  <c:v>Wykształcenie techniczne</c:v>
                </c:pt>
                <c:pt idx="7">
                  <c:v>Wiedza specjalistyczna/kierunkowa</c:v>
                </c:pt>
                <c:pt idx="8">
                  <c:v>Wiedza ogólna o świecie</c:v>
                </c:pt>
                <c:pt idx="9">
                  <c:v>Wcześniejsze doświadczenie i praktyka</c:v>
                </c:pt>
                <c:pt idx="10">
                  <c:v>Umiejętność uczenia się</c:v>
                </c:pt>
                <c:pt idx="11">
                  <c:v>Umiejętności sprzedażowe</c:v>
                </c:pt>
                <c:pt idx="12">
                  <c:v>Umiejętności rachunkowe</c:v>
                </c:pt>
                <c:pt idx="13">
                  <c:v>Umiejętności interpersonalne</c:v>
                </c:pt>
                <c:pt idx="14">
                  <c:v>Umiejętności informatyczne</c:v>
                </c:pt>
                <c:pt idx="15">
                  <c:v>Ukończone studia na uczelni publicznej</c:v>
                </c:pt>
                <c:pt idx="16">
                  <c:v>Uczciwość</c:v>
                </c:pt>
                <c:pt idx="17">
                  <c:v>Samodzielność i odpowiedzialność w podejmowaniu decyzji</c:v>
                </c:pt>
                <c:pt idx="18">
                  <c:v>Praca w zespole</c:v>
                </c:pt>
                <c:pt idx="19">
                  <c:v>Praca pod wpływem stresu</c:v>
                </c:pt>
                <c:pt idx="20">
                  <c:v>Posiadanie uprawnień</c:v>
                </c:pt>
                <c:pt idx="21">
                  <c:v>Pewność siebie</c:v>
                </c:pt>
                <c:pt idx="22">
                  <c:v>Otwarcie na nowe doświadczenia</c:v>
                </c:pt>
                <c:pt idx="23">
                  <c:v>Odnajdowanie się w nowych sytuacjach</c:v>
                </c:pt>
                <c:pt idx="24">
                  <c:v>Ocena na dyplomie</c:v>
                </c:pt>
                <c:pt idx="25">
                  <c:v>Napisanie pisma</c:v>
                </c:pt>
                <c:pt idx="26">
                  <c:v>Kultura osobista</c:v>
                </c:pt>
                <c:pt idx="27">
                  <c:v>Kreatywność</c:v>
                </c:pt>
                <c:pt idx="28">
                  <c:v>Komunkatywność</c:v>
                </c:pt>
                <c:pt idx="29">
                  <c:v>Kojarzenie faktów</c:v>
                </c:pt>
                <c:pt idx="30">
                  <c:v>Inicjatywa, zaangażowanie</c:v>
                </c:pt>
                <c:pt idx="31">
                  <c:v>Formułowanie myśli na piśmie</c:v>
                </c:pt>
                <c:pt idx="32">
                  <c:v>Empatia</c:v>
                </c:pt>
                <c:pt idx="33">
                  <c:v>Dyspozycyjność</c:v>
                </c:pt>
                <c:pt idx="34">
                  <c:v>Dyscyplina</c:v>
                </c:pt>
                <c:pt idx="35">
                  <c:v>Dokładność, rzetelność</c:v>
                </c:pt>
                <c:pt idx="36">
                  <c:v>Dobry głos</c:v>
                </c:pt>
                <c:pt idx="37">
                  <c:v>Asertywność</c:v>
                </c:pt>
                <c:pt idx="38">
                  <c:v>Aktywność studencka</c:v>
                </c:pt>
              </c:strCache>
            </c:strRef>
          </c:cat>
          <c:val>
            <c:numRef>
              <c:f>'Pyt 4, 9 - 14'!$B$2:$B$40</c:f>
              <c:numCache>
                <c:formatCode>###0</c:formatCode>
                <c:ptCount val="39"/>
                <c:pt idx="0">
                  <c:v>2</c:v>
                </c:pt>
                <c:pt idx="1">
                  <c:v>11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1</c:v>
                </c:pt>
                <c:pt idx="6">
                  <c:v>4</c:v>
                </c:pt>
                <c:pt idx="7">
                  <c:v>12</c:v>
                </c:pt>
                <c:pt idx="8">
                  <c:v>4</c:v>
                </c:pt>
                <c:pt idx="9">
                  <c:v>11</c:v>
                </c:pt>
                <c:pt idx="10">
                  <c:v>7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6</c:v>
                </c:pt>
                <c:pt idx="15">
                  <c:v>1</c:v>
                </c:pt>
                <c:pt idx="16">
                  <c:v>1</c:v>
                </c:pt>
                <c:pt idx="17">
                  <c:v>4</c:v>
                </c:pt>
                <c:pt idx="18">
                  <c:v>9</c:v>
                </c:pt>
                <c:pt idx="19">
                  <c:v>3</c:v>
                </c:pt>
                <c:pt idx="20">
                  <c:v>4</c:v>
                </c:pt>
                <c:pt idx="21">
                  <c:v>1</c:v>
                </c:pt>
                <c:pt idx="22">
                  <c:v>4</c:v>
                </c:pt>
                <c:pt idx="23">
                  <c:v>2</c:v>
                </c:pt>
                <c:pt idx="24">
                  <c:v>3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13</c:v>
                </c:pt>
                <c:pt idx="29">
                  <c:v>2</c:v>
                </c:pt>
                <c:pt idx="30">
                  <c:v>6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5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1-4917-BCFB-8754F67E1C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7648872"/>
        <c:axId val="497647232"/>
      </c:barChart>
      <c:catAx>
        <c:axId val="497648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7647232"/>
        <c:crosses val="autoZero"/>
        <c:auto val="0"/>
        <c:lblAlgn val="ctr"/>
        <c:lblOffset val="100"/>
        <c:noMultiLvlLbl val="0"/>
      </c:catAx>
      <c:valAx>
        <c:axId val="4976472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764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'Pyt 4, 9 - 14'!$A$44:$A$66</c:f>
              <c:strCache>
                <c:ptCount val="23"/>
                <c:pt idx="0">
                  <c:v>Znajomość lokalnego środowiska</c:v>
                </c:pt>
                <c:pt idx="1">
                  <c:v>Znajomość języka obcego</c:v>
                </c:pt>
                <c:pt idx="2">
                  <c:v>Znajomość języka niemieckiego</c:v>
                </c:pt>
                <c:pt idx="3">
                  <c:v>Znajomość języka angielskiego</c:v>
                </c:pt>
                <c:pt idx="4">
                  <c:v>Zdolności manualne</c:v>
                </c:pt>
                <c:pt idx="5">
                  <c:v>Wykształcenie techniczne</c:v>
                </c:pt>
                <c:pt idx="6">
                  <c:v>Wiedza specjalistyczna/kierunkowa</c:v>
                </c:pt>
                <c:pt idx="7">
                  <c:v>Umiejętność uczenia się</c:v>
                </c:pt>
                <c:pt idx="8">
                  <c:v>Umiejętności sprzedażowe</c:v>
                </c:pt>
                <c:pt idx="9">
                  <c:v>Umiejętności informatyczne</c:v>
                </c:pt>
                <c:pt idx="10">
                  <c:v>Samodzielne myślenie</c:v>
                </c:pt>
                <c:pt idx="11">
                  <c:v>Samodzielność i odpowiedzialność w podejmowaniu decyzji</c:v>
                </c:pt>
                <c:pt idx="12">
                  <c:v>Praktyka</c:v>
                </c:pt>
                <c:pt idx="13">
                  <c:v>Połączenie teorii z praktyką</c:v>
                </c:pt>
                <c:pt idx="14">
                  <c:v>Pewność siebie</c:v>
                </c:pt>
                <c:pt idx="15">
                  <c:v>Otwarcie na nowe doświadczenie</c:v>
                </c:pt>
                <c:pt idx="16">
                  <c:v>Odnajdowanie się w nowych sytuacjach</c:v>
                </c:pt>
                <c:pt idx="17">
                  <c:v>Nie mają</c:v>
                </c:pt>
                <c:pt idx="18">
                  <c:v>Komunikatywność</c:v>
                </c:pt>
                <c:pt idx="19">
                  <c:v>Inicjatywa, zaangażowanie</c:v>
                </c:pt>
                <c:pt idx="20">
                  <c:v>Dokładność, skrupulatność, rzetelność</c:v>
                </c:pt>
                <c:pt idx="21">
                  <c:v>Czytanie ze zrozumieniem aktów prawnych</c:v>
                </c:pt>
                <c:pt idx="22">
                  <c:v>Aktywność studencka</c:v>
                </c:pt>
              </c:strCache>
            </c:strRef>
          </c:cat>
          <c:val>
            <c:numRef>
              <c:f>'Pyt 4, 9 - 14'!$B$44:$B$66</c:f>
              <c:numCache>
                <c:formatCode>###0</c:formatCode>
                <c:ptCount val="23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9</c:v>
                </c:pt>
                <c:pt idx="7">
                  <c:v>3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5</c:v>
                </c:pt>
                <c:pt idx="19">
                  <c:v>3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7-496F-AE6C-B2396D86CC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9689464"/>
        <c:axId val="519691760"/>
      </c:barChart>
      <c:catAx>
        <c:axId val="519689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9691760"/>
        <c:crosses val="autoZero"/>
        <c:auto val="1"/>
        <c:lblAlgn val="ctr"/>
        <c:lblOffset val="100"/>
        <c:noMultiLvlLbl val="0"/>
      </c:catAx>
      <c:valAx>
        <c:axId val="5196917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968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'Pyt 4, 9 - 14'!$A$69:$A$92</c:f>
              <c:strCache>
                <c:ptCount val="24"/>
                <c:pt idx="0">
                  <c:v>Znajomość języka obcego</c:v>
                </c:pt>
                <c:pt idx="1">
                  <c:v>Znajomość języka niemieckiego</c:v>
                </c:pt>
                <c:pt idx="2">
                  <c:v>Zdolności analityczne</c:v>
                </c:pt>
                <c:pt idx="3">
                  <c:v>Wykształcenie techniczne</c:v>
                </c:pt>
                <c:pt idx="4">
                  <c:v>Wiedza specjalistyczna/kierunkowa</c:v>
                </c:pt>
                <c:pt idx="5">
                  <c:v>Wiedza ogólna o świecie</c:v>
                </c:pt>
                <c:pt idx="6">
                  <c:v>Umiejętności sprzedażowe</c:v>
                </c:pt>
                <c:pt idx="7">
                  <c:v>Umiejętności rachunkowe</c:v>
                </c:pt>
                <c:pt idx="8">
                  <c:v>Umiejętności informatyczne</c:v>
                </c:pt>
                <c:pt idx="9">
                  <c:v>Szersze spojrzenie</c:v>
                </c:pt>
                <c:pt idx="10">
                  <c:v>Samodzielne myślenie</c:v>
                </c:pt>
                <c:pt idx="11">
                  <c:v>Samodzielnośc i odpowiedzialność w podejmowaniu decyzji</c:v>
                </c:pt>
                <c:pt idx="12">
                  <c:v>Praktyka</c:v>
                </c:pt>
                <c:pt idx="13">
                  <c:v>Praca w zespole</c:v>
                </c:pt>
                <c:pt idx="14">
                  <c:v>Połączenie teorii z praktyką</c:v>
                </c:pt>
                <c:pt idx="15">
                  <c:v>Pewność siebie</c:v>
                </c:pt>
                <c:pt idx="16">
                  <c:v>Otwarcie na nowe doświadczenie</c:v>
                </c:pt>
                <c:pt idx="17">
                  <c:v>Napisanie pisma</c:v>
                </c:pt>
                <c:pt idx="18">
                  <c:v>Komunikatywność</c:v>
                </c:pt>
                <c:pt idx="19">
                  <c:v>Inicjatywa, zaangażowanie</c:v>
                </c:pt>
                <c:pt idx="20">
                  <c:v>Formułowanie myśli na piśmie</c:v>
                </c:pt>
                <c:pt idx="21">
                  <c:v>Dyspozycyjność</c:v>
                </c:pt>
                <c:pt idx="22">
                  <c:v>Dokładność, skrupulatność, rzetelność</c:v>
                </c:pt>
                <c:pt idx="23">
                  <c:v>Czytanie ze zrozumieniem aktów prawnych</c:v>
                </c:pt>
              </c:strCache>
            </c:strRef>
          </c:cat>
          <c:val>
            <c:numRef>
              <c:f>'Pyt 4, 9 - 14'!$B$69:$B$92</c:f>
              <c:numCache>
                <c:formatCode>###0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5</c:v>
                </c:pt>
                <c:pt idx="15">
                  <c:v>1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4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B-4089-BAAC-8EED4D03F0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27377192"/>
        <c:axId val="327377520"/>
      </c:barChart>
      <c:catAx>
        <c:axId val="327377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377520"/>
        <c:crosses val="autoZero"/>
        <c:auto val="1"/>
        <c:lblAlgn val="ctr"/>
        <c:lblOffset val="100"/>
        <c:noMultiLvlLbl val="0"/>
      </c:catAx>
      <c:valAx>
        <c:axId val="3273775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37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ładk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04802" y="3962400"/>
            <a:ext cx="11064647" cy="1066800"/>
          </a:xfrm>
        </p:spPr>
        <p:txBody>
          <a:bodyPr bIns="0"/>
          <a:lstStyle>
            <a:lvl1pPr algn="r" latinLnBrk="0">
              <a:defRPr lang="pl-PL"/>
            </a:lvl1pPr>
            <a:extLst/>
          </a:lstStyle>
          <a:p>
            <a:r>
              <a:rPr lang="pl-PL"/>
              <a:t>Kliknij, aby dodać tytuł albumu fotograficznego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604981" y="5181600"/>
            <a:ext cx="109728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endParaRPr kumimoji="0" lang="pl-PL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844800" y="5133975"/>
            <a:ext cx="8515928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lang="pl-P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datę i inne szczegóły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8128000" y="1600200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pl-PL" sz="2000" smtClean="0"/>
              <a:t>Kliknij ikonę, aby dodać obraz</a:t>
            </a:r>
            <a:endParaRPr lang="pl-PL" sz="2000"/>
          </a:p>
        </p:txBody>
      </p:sp>
      <p:sp>
        <p:nvSpPr>
          <p:cNvPr id="6" name="Rectangle 5"/>
          <p:cNvSpPr/>
          <p:nvPr/>
        </p:nvSpPr>
        <p:spPr>
          <a:xfrm>
            <a:off x="235792" y="186904"/>
            <a:ext cx="11684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6922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orientacja poziom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6217920" y="3403823"/>
            <a:ext cx="536448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609600" y="3403823"/>
            <a:ext cx="536448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6217920" y="228600"/>
            <a:ext cx="536448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28600"/>
            <a:ext cx="536448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328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miesz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6756400" y="3436620"/>
            <a:ext cx="4866533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568960" y="384048"/>
            <a:ext cx="59436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6756400" y="389333"/>
            <a:ext cx="48768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475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na stronie: orientacja pionow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972396" y="228600"/>
            <a:ext cx="3046952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972396" y="3365392"/>
            <a:ext cx="3046952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6229623" y="228600"/>
            <a:ext cx="3048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6223596" y="3365392"/>
            <a:ext cx="3046952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533996" y="1295400"/>
            <a:ext cx="22352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lang="pl-PL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9448800" y="1295400"/>
            <a:ext cx="2235200" cy="1905000"/>
          </a:xfrm>
        </p:spPr>
        <p:txBody>
          <a:bodyPr anchor="b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533996" y="3352800"/>
            <a:ext cx="2235200" cy="1905000"/>
          </a:xfrm>
        </p:spPr>
        <p:txBody>
          <a:bodyPr anchor="t" anchorCtr="0"/>
          <a:lstStyle>
            <a:lvl1pPr marL="0" marR="0" indent="0" algn="r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9448800" y="3352800"/>
            <a:ext cx="2235200" cy="1905000"/>
          </a:xfrm>
        </p:spPr>
        <p:txBody>
          <a:bodyPr anchor="t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341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na stronie: orientacja poziom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1235762" y="533400"/>
            <a:ext cx="4871063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1235761" y="6172200"/>
            <a:ext cx="4876800" cy="304800"/>
          </a:xfrm>
        </p:spPr>
        <p:txBody>
          <a:bodyPr lIns="9144" anchor="t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6214161" y="533400"/>
            <a:ext cx="48768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1235761" y="3352800"/>
            <a:ext cx="48768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6214161" y="3352800"/>
            <a:ext cx="48768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1235761" y="152400"/>
            <a:ext cx="4876800" cy="304800"/>
          </a:xfrm>
        </p:spPr>
        <p:txBody>
          <a:bodyPr lIns="9144" anchor="t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6214161" y="6172200"/>
            <a:ext cx="4876800" cy="304800"/>
          </a:xfrm>
        </p:spPr>
        <p:txBody>
          <a:bodyPr lIns="9144" anchor="t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6214161" y="152400"/>
            <a:ext cx="4876800" cy="304800"/>
          </a:xfrm>
        </p:spPr>
        <p:txBody>
          <a:bodyPr lIns="9144" anchor="t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06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na stronie: orientacja pionowa, z dużym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203201" y="1524001"/>
            <a:ext cx="2809313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6062134" y="1524001"/>
            <a:ext cx="2809313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3132081" y="1524001"/>
            <a:ext cx="2809313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8986889" y="1524001"/>
            <a:ext cx="2809313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03200" y="4495800"/>
            <a:ext cx="11684000" cy="1905000"/>
          </a:xfrm>
        </p:spPr>
        <p:txBody>
          <a:bodyPr anchor="t" anchorCtr="0"/>
          <a:lstStyle>
            <a:lvl1pPr marL="0" marR="0" indent="0" algn="l" latinLnBrk="0">
              <a:buFontTx/>
              <a:buNone/>
              <a:defRPr lang="pl-PL" sz="24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7609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na stronie: 1 w orientacji pionowej, 3 w orientacji poziom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914400" y="257665"/>
            <a:ext cx="615696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7718464" y="257665"/>
            <a:ext cx="3251203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7718464" y="2432657"/>
            <a:ext cx="3251203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7718464" y="4607649"/>
            <a:ext cx="3251203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2291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na stronie: 3 w orientacji poziomej, 2 w orientacji piono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812800" y="3429000"/>
            <a:ext cx="2760205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4045131" y="228600"/>
            <a:ext cx="74168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812800" y="228600"/>
            <a:ext cx="2760205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7924801" y="4495800"/>
            <a:ext cx="3555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4045131" y="4495800"/>
            <a:ext cx="367646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74760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na stronie: 3 w orientacji pionowej, 2 w orientacji poziom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682845" y="3124200"/>
            <a:ext cx="347472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682845" y="228600"/>
            <a:ext cx="52832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6291165" y="228600"/>
            <a:ext cx="52832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4391245" y="3124200"/>
            <a:ext cx="347472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8099645" y="3124200"/>
            <a:ext cx="347472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76186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wadr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067031" y="1600200"/>
            <a:ext cx="4264169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 smtClean="0"/>
              <a:t>Kliknij ikonę, aby dodać obraz</a:t>
            </a:r>
            <a:endParaRPr lang="pl-PL" sz="2400" 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0" y="4876800"/>
            <a:ext cx="4267200" cy="1295400"/>
          </a:xfrm>
        </p:spPr>
        <p:txBody>
          <a:bodyPr tIns="91440" rIns="9144" bIns="91440" anchor="t"/>
          <a:lstStyle>
            <a:lvl1pPr marL="0" marR="0" indent="0" algn="l" latinLnBrk="0">
              <a:buFontTx/>
              <a:buNone/>
              <a:defRPr lang="pl-PL" sz="1800" i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55787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kwadr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6607032" y="1371600"/>
            <a:ext cx="4264169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 smtClean="0"/>
              <a:t>Kliknij ikonę, aby dodać obraz</a:t>
            </a:r>
            <a:endParaRPr lang="pl-PL" sz="2400" i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524001" y="1371600"/>
            <a:ext cx="4264169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 smtClean="0"/>
              <a:t>Kliknij ikonę, aby dodać obraz</a:t>
            </a:r>
            <a:endParaRPr lang="pl-PL" sz="2400" 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6604000" y="4648200"/>
            <a:ext cx="4267200" cy="1295400"/>
          </a:xfrm>
        </p:spPr>
        <p:txBody>
          <a:bodyPr tIns="91440" rIns="9144" bIns="91440" anchor="t"/>
          <a:lstStyle>
            <a:lvl1pPr marL="0" marR="0" indent="0" algn="l" latinLnBrk="0">
              <a:buFontTx/>
              <a:buNone/>
              <a:defRPr lang="pl-PL" sz="1800" i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4648200"/>
            <a:ext cx="4267200" cy="1295400"/>
          </a:xfrm>
        </p:spPr>
        <p:txBody>
          <a:bodyPr tIns="91440" rIns="9144" bIns="91440" anchor="t"/>
          <a:lstStyle>
            <a:lvl1pPr marL="0" marR="0" indent="0" algn="l" latinLnBrk="0">
              <a:buFontTx/>
              <a:buNone/>
              <a:defRPr lang="pl-PL" sz="1800" i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7146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ientacja poziom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294590"/>
            <a:ext cx="99568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lang="pl-PL" i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019800"/>
            <a:ext cx="99568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599104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609600" y="2057400"/>
            <a:ext cx="109728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876800"/>
            <a:ext cx="10972800" cy="1447800"/>
          </a:xfrm>
        </p:spPr>
        <p:txBody>
          <a:bodyPr tIns="91440" rIns="9144" bIns="91440" anchor="t"/>
          <a:lstStyle>
            <a:lvl1pPr marL="0" marR="0" indent="0" algn="l" latinLnBrk="0">
              <a:buFontTx/>
              <a:buNone/>
              <a:defRPr lang="pl-PL" sz="1800" i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35549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38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326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86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609600" y="5396132"/>
            <a:ext cx="10797736" cy="762000"/>
          </a:xfrm>
        </p:spPr>
        <p:txBody>
          <a:bodyPr/>
          <a:lstStyle>
            <a:lvl1pPr marL="0" indent="0" algn="r" latinLnBrk="0">
              <a:buNone/>
              <a:defRPr lang="pl-PL" sz="1400"/>
            </a:lvl1pPr>
            <a:lvl2pPr marL="457200" indent="0" algn="ctr" latinLnBrk="0">
              <a:buNone/>
            </a:lvl2pPr>
            <a:lvl3pPr marL="914400" indent="0" algn="ctr" latinLnBrk="0">
              <a:buNone/>
            </a:lvl3pPr>
            <a:lvl4pPr marL="1371600" indent="0" algn="ctr" latinLnBrk="0">
              <a:buNone/>
            </a:lvl4pPr>
            <a:lvl5pPr marL="1828800" indent="0" algn="ctr" latinLnBrk="0">
              <a:buNone/>
            </a:lvl5pPr>
            <a:lvl6pPr marL="2286000" indent="0" algn="ctr" latinLnBrk="0">
              <a:buNone/>
            </a:lvl6pPr>
            <a:lvl7pPr marL="2743200" indent="0" algn="ctr" latinLnBrk="0">
              <a:buNone/>
            </a:lvl7pPr>
            <a:lvl8pPr marL="3200400" indent="0" algn="ctr" latinLnBrk="0">
              <a:buNone/>
            </a:lvl8pPr>
            <a:lvl9pPr marL="3657600" indent="0" algn="ctr" latinLnBrk="0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grpSp>
        <p:nvGrpSpPr>
          <p:cNvPr id="16" name="Group 23"/>
          <p:cNvGrpSpPr/>
          <p:nvPr/>
        </p:nvGrpSpPr>
        <p:grpSpPr>
          <a:xfrm>
            <a:off x="19987" y="1976657"/>
            <a:ext cx="2723213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11445407" y="1976658"/>
            <a:ext cx="73660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</p:grpSp>
      <p:sp>
        <p:nvSpPr>
          <p:cNvPr id="24" name="Oval 28"/>
          <p:cNvSpPr/>
          <p:nvPr/>
        </p:nvSpPr>
        <p:spPr>
          <a:xfrm>
            <a:off x="11430000" y="603885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 sz="1800"/>
          </a:p>
        </p:txBody>
      </p:sp>
      <p:sp>
        <p:nvSpPr>
          <p:cNvPr id="23" name="Oval 28"/>
          <p:cNvSpPr/>
          <p:nvPr/>
        </p:nvSpPr>
        <p:spPr>
          <a:xfrm>
            <a:off x="11430000" y="632460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 sz="1800"/>
          </a:p>
        </p:txBody>
      </p:sp>
      <p:sp>
        <p:nvSpPr>
          <p:cNvPr id="5" name="Oval 28"/>
          <p:cNvSpPr/>
          <p:nvPr/>
        </p:nvSpPr>
        <p:spPr>
          <a:xfrm>
            <a:off x="11430000" y="5476875"/>
            <a:ext cx="2032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 sz="1800"/>
          </a:p>
        </p:txBody>
      </p:sp>
      <p:sp>
        <p:nvSpPr>
          <p:cNvPr id="14" name="Oval 28"/>
          <p:cNvSpPr/>
          <p:nvPr/>
        </p:nvSpPr>
        <p:spPr>
          <a:xfrm>
            <a:off x="11430000" y="575310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 sz="1800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743201" y="281352"/>
            <a:ext cx="8678985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latinLnBrk="0">
              <a:lnSpc>
                <a:spcPct val="100000"/>
              </a:lnSpc>
              <a:defRPr kumimoji="0" lang="pl-PL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/>
              <a:t>Pokaż tytuł</a:t>
            </a:r>
          </a:p>
        </p:txBody>
      </p:sp>
    </p:spTree>
    <p:extLst>
      <p:ext uri="{BB962C8B-B14F-4D97-AF65-F5344CB8AC3E}">
        <p14:creationId xmlns:p14="http://schemas.microsoft.com/office/powerpoint/2010/main" val="143264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52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>
            <a:normAutofit/>
          </a:bodyPr>
          <a:lstStyle>
            <a:lvl1pPr latinLnBrk="0">
              <a:defRPr kumimoji="0" lang="pl-PL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pl-PL"/>
              <a:t>Kliknij, aby dodać tytuł sekcji</a:t>
            </a:r>
          </a:p>
        </p:txBody>
      </p:sp>
    </p:spTree>
    <p:extLst>
      <p:ext uri="{BB962C8B-B14F-4D97-AF65-F5344CB8AC3E}">
        <p14:creationId xmlns:p14="http://schemas.microsoft.com/office/powerpoint/2010/main" val="83268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ste pytanie i odpowied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latinLnBrk="0">
              <a:defRPr lang="pl-PL"/>
            </a:lvl1pPr>
            <a:extLst/>
          </a:lstStyle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pl-PL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latinLnBrk="0">
              <a:defRPr lang="pl-PL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l-PL"/>
              <a:t>Kliknij, aby dodać pytanie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latinLnBrk="0">
              <a:buFontTx/>
              <a:buNone/>
              <a:defRPr kumimoji="0" lang="pl-PL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l-PL"/>
              <a:t>Kliknij, aby dodać odpowiedź</a:t>
            </a:r>
          </a:p>
        </p:txBody>
      </p:sp>
    </p:spTree>
    <p:extLst>
      <p:ext uri="{BB962C8B-B14F-4D97-AF65-F5344CB8AC3E}">
        <p14:creationId xmlns:p14="http://schemas.microsoft.com/office/powerpoint/2010/main" val="32325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czegółowe pytanie i odpowied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latinLnBrk="0">
              <a:defRPr lang="pl-PL"/>
            </a:lvl1pPr>
            <a:extLst/>
          </a:lstStyle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pl-PL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latinLnBrk="0">
              <a:defRPr lang="pl-PL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l-PL"/>
              <a:t>Kliknij, aby dodać pytanie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latinLnBrk="0">
              <a:buFontTx/>
              <a:buNone/>
              <a:defRPr kumimoji="0" lang="pl-PL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l-PL"/>
              <a:t>Kliknij, aby dodać odpowiedź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3124200"/>
            <a:ext cx="6807200" cy="1981200"/>
          </a:xfrm>
        </p:spPr>
        <p:txBody>
          <a:bodyPr vert="horz"/>
          <a:lstStyle>
            <a:lvl1pPr algn="ctr" latinLnBrk="0">
              <a:buFontTx/>
              <a:buNone/>
              <a:defRPr lang="pl-PL" i="1" baseline="0"/>
            </a:lvl1pPr>
            <a:extLst/>
          </a:lstStyle>
          <a:p>
            <a:pPr lvl="0"/>
            <a:r>
              <a:rPr lang="pl-PL"/>
              <a:t>Kliknij, aby dodać szczegóły do odpowiedzi</a:t>
            </a:r>
          </a:p>
        </p:txBody>
      </p:sp>
    </p:spTree>
    <p:extLst>
      <p:ext uri="{BB962C8B-B14F-4D97-AF65-F5344CB8AC3E}">
        <p14:creationId xmlns:p14="http://schemas.microsoft.com/office/powerpoint/2010/main" val="11704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ytanie typu prawda lub fałsz (odpowiedź: praw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latinLnBrk="0">
              <a:defRPr lang="pl-PL"/>
            </a:lvl1pPr>
            <a:extLst/>
          </a:lstStyle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pl-PL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latinLnBrk="0">
              <a:defRPr lang="pl-PL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l-PL"/>
              <a:t>Kliknij, aby dodać pytanie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243840" y="1676400"/>
            <a:ext cx="1109472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lang="pl-PL" sz="7200">
                <a:solidFill>
                  <a:schemeClr val="tx1">
                    <a:alpha val="40000"/>
                  </a:schemeClr>
                </a:solidFill>
              </a:rPr>
              <a:t>PRAWDA</a:t>
            </a:r>
            <a:r>
              <a:rPr lang="pl-PL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pl-PL" sz="7200">
                <a:solidFill>
                  <a:schemeClr val="tx1">
                    <a:alpha val="40000"/>
                  </a:schemeClr>
                </a:solidFill>
              </a:rPr>
              <a:t>czy FAŁSZ?</a:t>
            </a:r>
          </a:p>
        </p:txBody>
      </p:sp>
      <p:sp>
        <p:nvSpPr>
          <p:cNvPr id="7" name="Answer"/>
          <p:cNvSpPr/>
          <p:nvPr/>
        </p:nvSpPr>
        <p:spPr>
          <a:xfrm>
            <a:off x="243840" y="1676401"/>
            <a:ext cx="11094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lang="pl-PL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PRAWDA </a:t>
            </a:r>
            <a:r>
              <a:rPr lang="pl-PL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czy FAŁSZ?</a:t>
            </a: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9897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Orientacja pionow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559167" y="233241"/>
            <a:ext cx="6187073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i="0" smtClean="0"/>
              <a:t>Kliknij ikonę, aby dodać obraz</a:t>
            </a:r>
            <a:endParaRPr lang="pl-PL" i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3048000"/>
            <a:ext cx="46736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1360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ytanie typu prawda lub fałsz (odpowiedź: fałs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latinLnBrk="0">
              <a:defRPr lang="pl-PL"/>
            </a:lvl1pPr>
            <a:extLst/>
          </a:lstStyle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pl-PL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latinLnBrk="0">
              <a:defRPr lang="pl-PL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l-PL"/>
              <a:t>Kliknij, aby dodać pytanie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304800" y="1600200"/>
            <a:ext cx="109728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lang="pl-PL" sz="7200">
                <a:solidFill>
                  <a:schemeClr val="tx1">
                    <a:alpha val="40000"/>
                  </a:schemeClr>
                </a:solidFill>
              </a:rPr>
              <a:t>PRAWDA</a:t>
            </a:r>
            <a:r>
              <a:rPr lang="pl-PL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pl-PL" sz="7200">
                <a:solidFill>
                  <a:schemeClr val="tx1">
                    <a:alpha val="40000"/>
                  </a:schemeClr>
                </a:solidFill>
              </a:rPr>
              <a:t>czy FAŁSZ?</a:t>
            </a:r>
          </a:p>
        </p:txBody>
      </p:sp>
      <p:sp>
        <p:nvSpPr>
          <p:cNvPr id="7" name="Answer"/>
          <p:cNvSpPr/>
          <p:nvPr/>
        </p:nvSpPr>
        <p:spPr>
          <a:xfrm>
            <a:off x="304800" y="1600201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PRAWDA czy </a:t>
            </a:r>
            <a:r>
              <a:rPr lang="pl-PL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FAŁSZ</a:t>
            </a:r>
            <a:r>
              <a:rPr lang="pl-PL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40599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elokrotny wybó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914400" y="228600"/>
            <a:ext cx="10261600" cy="1371600"/>
          </a:xfrm>
        </p:spPr>
        <p:txBody>
          <a:bodyPr vert="horz"/>
          <a:lstStyle>
            <a:lvl1pPr algn="l" latinLnBrk="0">
              <a:defRPr lang="pl-PL" i="1" baseline="0"/>
            </a:lvl1pPr>
            <a:extLst/>
          </a:lstStyle>
          <a:p>
            <a:r>
              <a:rPr lang="pl-PL"/>
              <a:t>Kliknij, aby dodać pytanie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latinLnBrk="0">
              <a:defRPr lang="pl-PL"/>
            </a:lvl1pPr>
            <a:extLst/>
          </a:lstStyle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pl-PL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10"/>
          <p:cNvSpPr txBox="1"/>
          <p:nvPr/>
        </p:nvSpPr>
        <p:spPr>
          <a:xfrm>
            <a:off x="609600" y="2057401"/>
            <a:ext cx="9144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pl-PL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4800600"/>
            <a:ext cx="9448800" cy="457200"/>
          </a:xfrm>
        </p:spPr>
        <p:txBody>
          <a:bodyPr rtlCol="0" anchor="ctr"/>
          <a:lstStyle>
            <a:lvl1pPr marL="0" indent="0" latinLnBrk="0">
              <a:buFontTx/>
              <a:buNone/>
              <a:defRPr lang="pl-PL" i="0" baseline="0"/>
            </a:lvl1pPr>
            <a:extLst/>
          </a:lstStyle>
          <a:p>
            <a:pPr lvl="0"/>
            <a:r>
              <a:rPr lang="pl-PL"/>
              <a:t>Kliknij, aby dodać nieprawidłową odpowiedź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4114800"/>
            <a:ext cx="9448800" cy="457200"/>
          </a:xfrm>
        </p:spPr>
        <p:txBody>
          <a:bodyPr rtlCol="0" anchor="ctr"/>
          <a:lstStyle>
            <a:lvl1pPr marL="0" indent="0" latinLnBrk="0">
              <a:buFontTx/>
              <a:buNone/>
              <a:defRPr lang="pl-PL" i="0" baseline="0"/>
            </a:lvl1pPr>
            <a:extLst/>
          </a:lstStyle>
          <a:p>
            <a:pPr lvl="0"/>
            <a:r>
              <a:rPr lang="pl-PL"/>
              <a:t>Kliknij, aby dodać nieprawidłową odpowiedź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3429000"/>
            <a:ext cx="9448800" cy="457200"/>
          </a:xfrm>
        </p:spPr>
        <p:txBody>
          <a:bodyPr rtlCol="0" anchor="ctr"/>
          <a:lstStyle>
            <a:lvl1pPr marL="0" indent="0" latinLnBrk="0">
              <a:buFontTx/>
              <a:buNone/>
              <a:defRPr lang="pl-PL" i="0" baseline="0"/>
            </a:lvl1pPr>
            <a:extLst/>
          </a:lstStyle>
          <a:p>
            <a:pPr lvl="0"/>
            <a:r>
              <a:rPr lang="pl-PL"/>
              <a:t>Kliknij, aby dodać nieprawidłową odpowiedź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524000" y="2743200"/>
            <a:ext cx="9448800" cy="457200"/>
          </a:xfrm>
        </p:spPr>
        <p:txBody>
          <a:bodyPr rtlCol="0" anchor="ctr"/>
          <a:lstStyle>
            <a:lvl1pPr marL="0" indent="0" latinLnBrk="0">
              <a:buFontTx/>
              <a:buNone/>
              <a:defRPr lang="pl-PL" i="0" baseline="0"/>
            </a:lvl1pPr>
            <a:extLst/>
          </a:lstStyle>
          <a:p>
            <a:pPr lvl="0"/>
            <a:r>
              <a:rPr lang="pl-PL"/>
              <a:t>Kliknij, aby dodać nieprawidłową odpowiedź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24000" y="2057400"/>
            <a:ext cx="9448800" cy="457200"/>
          </a:xfrm>
        </p:spPr>
        <p:txBody>
          <a:bodyPr rtlCol="0" anchor="ctr"/>
          <a:lstStyle>
            <a:lvl1pPr marL="0" indent="0" latinLnBrk="0">
              <a:buFontTx/>
              <a:buNone/>
              <a:defRPr lang="pl-PL" i="0" baseline="0"/>
            </a:lvl1pPr>
            <a:extLst/>
          </a:lstStyle>
          <a:p>
            <a:pPr lvl="0"/>
            <a:r>
              <a:rPr lang="pl-PL"/>
              <a:t>Kliknij, aby dodać prawidłową odpowiedź (a następnie zmienić kolejność opcji)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707958"/>
            <a:ext cx="9144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pl-PL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429001"/>
            <a:ext cx="9144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pl-PL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4114801"/>
            <a:ext cx="9144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pl-PL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4800601"/>
            <a:ext cx="9144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pl-PL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1794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pasowywanie element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pl-PL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20574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latinLnBrk="0">
              <a:buFontTx/>
              <a:buNone/>
              <a:defRPr lang="pl-PL"/>
            </a:lvl1pPr>
            <a:lvl2pPr latinLnBrk="0">
              <a:buFontTx/>
              <a:buChar char="•"/>
              <a:defRPr lang="pl-PL"/>
            </a:lvl2pPr>
            <a:lvl3pPr latinLnBrk="0">
              <a:buFontTx/>
              <a:buChar char="•"/>
              <a:defRPr lang="pl-PL"/>
            </a:lvl3pPr>
            <a:lvl4pPr latinLnBrk="0">
              <a:buFontTx/>
              <a:buChar char="•"/>
              <a:defRPr lang="pl-PL"/>
            </a:lvl4pPr>
            <a:lvl5pPr latinLnBrk="0">
              <a:buFontTx/>
              <a:buChar char="•"/>
              <a:defRPr lang="pl-PL"/>
            </a:lvl5pPr>
            <a:extLst/>
          </a:lstStyle>
          <a:p>
            <a:pPr lvl="0"/>
            <a:r>
              <a:rPr lang="pl-PL"/>
              <a:t>Kliknij, aby dodać element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29718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latinLnBrk="0">
              <a:buFontTx/>
              <a:buNone/>
              <a:defRPr lang="pl-PL"/>
            </a:lvl1pPr>
            <a:lvl2pPr latinLnBrk="0">
              <a:buFontTx/>
              <a:buChar char="•"/>
              <a:defRPr lang="pl-PL"/>
            </a:lvl2pPr>
            <a:lvl3pPr latinLnBrk="0">
              <a:buFontTx/>
              <a:buChar char="•"/>
              <a:defRPr lang="pl-PL"/>
            </a:lvl3pPr>
            <a:lvl4pPr latinLnBrk="0">
              <a:buFontTx/>
              <a:buChar char="•"/>
              <a:defRPr lang="pl-PL"/>
            </a:lvl4pPr>
            <a:lvl5pPr latinLnBrk="0">
              <a:buFontTx/>
              <a:buChar char="•"/>
              <a:defRPr lang="pl-PL"/>
            </a:lvl5pPr>
            <a:extLst/>
          </a:lstStyle>
          <a:p>
            <a:pPr lvl="0"/>
            <a:r>
              <a:rPr lang="pl-PL"/>
              <a:t>Kliknij, aby dodać element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38862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latinLnBrk="0">
              <a:buFontTx/>
              <a:buNone/>
              <a:defRPr lang="pl-PL"/>
            </a:lvl1pPr>
            <a:lvl2pPr latinLnBrk="0">
              <a:buFontTx/>
              <a:buChar char="•"/>
              <a:defRPr lang="pl-PL"/>
            </a:lvl2pPr>
            <a:lvl3pPr latinLnBrk="0">
              <a:buFontTx/>
              <a:buChar char="•"/>
              <a:defRPr lang="pl-PL"/>
            </a:lvl3pPr>
            <a:lvl4pPr latinLnBrk="0">
              <a:buFontTx/>
              <a:buChar char="•"/>
              <a:defRPr lang="pl-PL"/>
            </a:lvl4pPr>
            <a:lvl5pPr latinLnBrk="0">
              <a:buFontTx/>
              <a:buChar char="•"/>
              <a:defRPr lang="pl-PL"/>
            </a:lvl5pPr>
            <a:extLst/>
          </a:lstStyle>
          <a:p>
            <a:pPr lvl="0"/>
            <a:r>
              <a:rPr lang="pl-PL"/>
              <a:t>Kliknij, aby dodać element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1219200" y="48006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latinLnBrk="0">
              <a:buFontTx/>
              <a:buNone/>
              <a:defRPr lang="pl-PL"/>
            </a:lvl1pPr>
            <a:lvl2pPr latinLnBrk="0">
              <a:buFontTx/>
              <a:buChar char="•"/>
              <a:defRPr lang="pl-PL"/>
            </a:lvl2pPr>
            <a:lvl3pPr latinLnBrk="0">
              <a:buFontTx/>
              <a:buChar char="•"/>
              <a:defRPr lang="pl-PL"/>
            </a:lvl3pPr>
            <a:lvl4pPr latinLnBrk="0">
              <a:buFontTx/>
              <a:buChar char="•"/>
              <a:defRPr lang="pl-PL"/>
            </a:lvl4pPr>
            <a:lvl5pPr latinLnBrk="0">
              <a:buFontTx/>
              <a:buChar char="•"/>
              <a:defRPr lang="pl-PL"/>
            </a:lvl5pPr>
            <a:extLst/>
          </a:lstStyle>
          <a:p>
            <a:pPr lvl="0"/>
            <a:r>
              <a:rPr lang="pl-PL"/>
              <a:t>Kliknij, aby dodać element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1219200" y="57150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latinLnBrk="0">
              <a:buFontTx/>
              <a:buNone/>
              <a:defRPr lang="pl-PL"/>
            </a:lvl1pPr>
            <a:lvl2pPr latinLnBrk="0">
              <a:buFontTx/>
              <a:buChar char="•"/>
              <a:defRPr lang="pl-PL"/>
            </a:lvl2pPr>
            <a:lvl3pPr latinLnBrk="0">
              <a:buFontTx/>
              <a:buChar char="•"/>
              <a:defRPr lang="pl-PL"/>
            </a:lvl3pPr>
            <a:lvl4pPr latinLnBrk="0">
              <a:buFontTx/>
              <a:buChar char="•"/>
              <a:defRPr lang="pl-PL"/>
            </a:lvl4pPr>
            <a:lvl5pPr latinLnBrk="0">
              <a:buFontTx/>
              <a:buChar char="•"/>
              <a:defRPr lang="pl-PL"/>
            </a:lvl5pPr>
            <a:extLst/>
          </a:lstStyle>
          <a:p>
            <a:pPr lvl="0"/>
            <a:r>
              <a:rPr lang="pl-PL"/>
              <a:t>Kliknij, aby dodać element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latinLnBrk="0">
              <a:defRPr lang="pl-PL"/>
            </a:lvl1pPr>
            <a:extLst/>
          </a:lstStyle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20574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latinLnBrk="0">
              <a:buFontTx/>
              <a:buNone/>
              <a:defRPr lang="pl-PL"/>
            </a:lvl1pPr>
            <a:lvl2pPr latinLnBrk="0">
              <a:buFontTx/>
              <a:buChar char="•"/>
              <a:defRPr lang="pl-PL"/>
            </a:lvl2pPr>
            <a:lvl3pPr latinLnBrk="0">
              <a:buFontTx/>
              <a:buChar char="•"/>
              <a:defRPr lang="pl-PL"/>
            </a:lvl3pPr>
            <a:lvl4pPr latinLnBrk="0">
              <a:buFontTx/>
              <a:buChar char="•"/>
              <a:defRPr lang="pl-PL"/>
            </a:lvl4pPr>
            <a:lvl5pPr latinLnBrk="0">
              <a:buFontTx/>
              <a:buChar char="•"/>
              <a:defRPr lang="pl-PL"/>
            </a:lvl5pPr>
            <a:extLst/>
          </a:lstStyle>
          <a:p>
            <a:pPr lvl="0"/>
            <a:r>
              <a:rPr lang="pl-PL"/>
              <a:t>Kliknij, aby dodać element pasujący do elementu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29718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latinLnBrk="0">
              <a:buFontTx/>
              <a:buNone/>
              <a:defRPr lang="pl-PL"/>
            </a:lvl1pPr>
            <a:lvl2pPr latinLnBrk="0">
              <a:buFontTx/>
              <a:buChar char="•"/>
              <a:defRPr lang="pl-PL"/>
            </a:lvl2pPr>
            <a:lvl3pPr latinLnBrk="0">
              <a:buFontTx/>
              <a:buChar char="•"/>
              <a:defRPr lang="pl-PL"/>
            </a:lvl3pPr>
            <a:lvl4pPr latinLnBrk="0">
              <a:buFontTx/>
              <a:buChar char="•"/>
              <a:defRPr lang="pl-PL"/>
            </a:lvl4pPr>
            <a:lvl5pPr latinLnBrk="0">
              <a:buFontTx/>
              <a:buChar char="•"/>
              <a:defRPr lang="pl-PL"/>
            </a:lvl5pPr>
            <a:extLst/>
          </a:lstStyle>
          <a:p>
            <a:pPr lvl="0"/>
            <a:r>
              <a:rPr lang="pl-PL"/>
              <a:t>Kliknij, aby dodać element pasujący do elementu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6400800" y="38862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latinLnBrk="0">
              <a:buFontTx/>
              <a:buNone/>
              <a:defRPr lang="pl-PL"/>
            </a:lvl1pPr>
            <a:lvl2pPr latinLnBrk="0">
              <a:buFontTx/>
              <a:buChar char="•"/>
              <a:defRPr lang="pl-PL"/>
            </a:lvl2pPr>
            <a:lvl3pPr latinLnBrk="0">
              <a:buFontTx/>
              <a:buChar char="•"/>
              <a:defRPr lang="pl-PL"/>
            </a:lvl3pPr>
            <a:lvl4pPr latinLnBrk="0">
              <a:buFontTx/>
              <a:buChar char="•"/>
              <a:defRPr lang="pl-PL"/>
            </a:lvl4pPr>
            <a:lvl5pPr latinLnBrk="0">
              <a:buFontTx/>
              <a:buChar char="•"/>
              <a:defRPr lang="pl-PL"/>
            </a:lvl5pPr>
            <a:extLst/>
          </a:lstStyle>
          <a:p>
            <a:pPr lvl="0"/>
            <a:r>
              <a:rPr lang="pl-PL"/>
              <a:t>Kliknij, aby dodać element pasujący do elementu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48006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latinLnBrk="0">
              <a:buFontTx/>
              <a:buNone/>
              <a:defRPr lang="pl-PL"/>
            </a:lvl1pPr>
            <a:lvl2pPr latinLnBrk="0">
              <a:buFontTx/>
              <a:buChar char="•"/>
              <a:defRPr lang="pl-PL"/>
            </a:lvl2pPr>
            <a:lvl3pPr latinLnBrk="0">
              <a:buFontTx/>
              <a:buChar char="•"/>
              <a:defRPr lang="pl-PL"/>
            </a:lvl3pPr>
            <a:lvl4pPr latinLnBrk="0">
              <a:buFontTx/>
              <a:buChar char="•"/>
              <a:defRPr lang="pl-PL"/>
            </a:lvl4pPr>
            <a:lvl5pPr latinLnBrk="0">
              <a:buFontTx/>
              <a:buChar char="•"/>
              <a:defRPr lang="pl-PL"/>
            </a:lvl5pPr>
            <a:extLst/>
          </a:lstStyle>
          <a:p>
            <a:pPr lvl="0"/>
            <a:r>
              <a:rPr lang="pl-PL"/>
              <a:t>Kliknij, aby dodać element pasujący do elementu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57150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latinLnBrk="0">
              <a:buFontTx/>
              <a:buNone/>
              <a:defRPr lang="pl-PL"/>
            </a:lvl1pPr>
            <a:lvl2pPr latinLnBrk="0">
              <a:buFontTx/>
              <a:buChar char="•"/>
              <a:defRPr lang="pl-PL"/>
            </a:lvl2pPr>
            <a:lvl3pPr latinLnBrk="0">
              <a:buFontTx/>
              <a:buChar char="•"/>
              <a:defRPr lang="pl-PL"/>
            </a:lvl3pPr>
            <a:lvl4pPr latinLnBrk="0">
              <a:buFontTx/>
              <a:buChar char="•"/>
              <a:defRPr lang="pl-PL"/>
            </a:lvl4pPr>
            <a:lvl5pPr latinLnBrk="0">
              <a:buFontTx/>
              <a:buChar char="•"/>
              <a:defRPr lang="pl-PL"/>
            </a:lvl5pPr>
            <a:extLst/>
          </a:lstStyle>
          <a:p>
            <a:pPr lvl="0"/>
            <a:r>
              <a:rPr lang="pl-PL"/>
              <a:t>Kliknij, aby dodać element pasujący do elementu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latinLnBrk="0">
              <a:defRPr lang="pl-PL" i="1" baseline="0"/>
            </a:lvl1pPr>
            <a:extLst/>
          </a:lstStyle>
          <a:p>
            <a:r>
              <a:rPr lang="pl-PL"/>
              <a:t>Kliknij, aby wpisać pytanie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5181600" y="2286000"/>
            <a:ext cx="12192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5181600" y="3200400"/>
            <a:ext cx="12192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5181600" y="3200400"/>
            <a:ext cx="12192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5181600" y="5029200"/>
            <a:ext cx="12192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5181600" y="2286000"/>
            <a:ext cx="12192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491" y="533401"/>
            <a:ext cx="503051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490" y="3403600"/>
            <a:ext cx="503051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8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1" y="533400"/>
            <a:ext cx="8689063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491" y="3124200"/>
            <a:ext cx="8689063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AFA62-CA9B-40B3-824F-5F0774DBF7B0}" type="datetime1">
              <a:rPr lang="pl-PL" noProof="0" smtClean="0"/>
              <a:t>11.04.2019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7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489" y="1828800"/>
            <a:ext cx="4253068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6021" y="1828800"/>
            <a:ext cx="4253068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7D6C-6226-4688-A662-75898DAA6A5F}" type="datetime1">
              <a:rPr lang="pl-PL" noProof="0" smtClean="0"/>
              <a:t>11.04.2019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1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490" y="1828800"/>
            <a:ext cx="4253068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490" y="2590800"/>
            <a:ext cx="4253068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1485" y="1828800"/>
            <a:ext cx="4253068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1485" y="2590800"/>
            <a:ext cx="4253068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F5907-A211-4DCE-8F43-37FE9C0780FE}" type="datetime1">
              <a:rPr lang="pl-PL" noProof="0" smtClean="0"/>
              <a:t>11.04.2019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3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C3D6A-D803-4C05-9D4B-940FABAC68BF}" type="datetime1">
              <a:rPr lang="pl-PL" noProof="0" smtClean="0"/>
              <a:t>11.04.2019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DD4F0-BAD3-4679-A4DB-0413371A4437}" type="datetime1">
              <a:rPr lang="pl-PL" noProof="0" smtClean="0"/>
              <a:t>11.04.2019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5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ientacja pozioma (pełny ekr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pl-PL" i="0"/>
              <a:t>Kliknij ikonę</a:t>
            </a:r>
            <a:r>
              <a:rPr lang="pl-PL" i="0" baseline="0"/>
              <a:t>, aby dodać </a:t>
            </a:r>
            <a:r>
              <a:rPr lang="pl-PL" i="0"/>
              <a:t>zdjęcie na całej stronie</a:t>
            </a:r>
            <a:endParaRPr lang="pl-PL" i="0" baseline="0"/>
          </a:p>
          <a:p>
            <a:pPr marL="0" marR="0" indent="0" algn="ctr">
              <a:buFontTx/>
              <a:buNone/>
            </a:pPr>
            <a:endParaRPr lang="pl-PL" i="0"/>
          </a:p>
          <a:p>
            <a:pPr algn="ctr">
              <a:buFontTx/>
              <a:buNone/>
            </a:pPr>
            <a:endParaRPr lang="pl-PL" i="0"/>
          </a:p>
          <a:p>
            <a:pPr algn="ctr">
              <a:buFontTx/>
              <a:buNone/>
            </a:pPr>
            <a:endParaRPr lang="pl-PL" i="0"/>
          </a:p>
        </p:txBody>
      </p:sp>
    </p:spTree>
    <p:extLst>
      <p:ext uri="{BB962C8B-B14F-4D97-AF65-F5344CB8AC3E}">
        <p14:creationId xmlns:p14="http://schemas.microsoft.com/office/powerpoint/2010/main" val="284435854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4115872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7341" y="533400"/>
            <a:ext cx="5868928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490" y="2209800"/>
            <a:ext cx="4115872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16934-85CE-4850-8C29-EA820B0F7DAB}" type="datetime1">
              <a:rPr lang="pl-PL" noProof="0" smtClean="0"/>
              <a:t>11.04.2019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7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4115872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7340" y="533400"/>
            <a:ext cx="578167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490" y="2209800"/>
            <a:ext cx="4115872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54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DB0CC-1612-4B8B-9D30-92FB0C406532}" type="datetime1">
              <a:rPr lang="pl-PL" noProof="0" smtClean="0"/>
              <a:t>11.04.2019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2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3695" y="533400"/>
            <a:ext cx="2362816" cy="54864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491" y="533400"/>
            <a:ext cx="7469544" cy="54864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BA53E-44F2-4C0D-9D55-2F77BA63C648}" type="datetime1">
              <a:rPr lang="pl-PL" noProof="0" smtClean="0"/>
              <a:t>11.04.2019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8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cj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1003560" y="4572000"/>
            <a:ext cx="10375640" cy="990600"/>
          </a:xfrm>
        </p:spPr>
        <p:txBody>
          <a:bodyPr vert="horz" bIns="0" anchor="b" anchorCtr="0"/>
          <a:lstStyle>
            <a:lvl1pPr latinLnBrk="0">
              <a:defRPr lang="pl-PL" baseline="0"/>
            </a:lvl1pPr>
            <a:extLst/>
          </a:lstStyle>
          <a:p>
            <a:r>
              <a:rPr lang="pl-PL"/>
              <a:t>Kliknij, aby dodać tytuł sekcji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03560" y="5600700"/>
            <a:ext cx="10363200" cy="838200"/>
          </a:xfrm>
        </p:spPr>
        <p:txBody>
          <a:bodyPr vert="horz" tIns="0"/>
          <a:lstStyle>
            <a:lvl1pPr latinLnBrk="0">
              <a:buFontTx/>
              <a:buNone/>
              <a:defRPr lang="pl-PL" sz="1800"/>
            </a:lvl1pPr>
            <a:extLst/>
          </a:lstStyle>
          <a:p>
            <a:pPr lvl="0"/>
            <a:r>
              <a:rPr lang="pl-PL"/>
              <a:t>Kliknij, aby dodać podtytuł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1048451" y="2140695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pl-PL" sz="2000" smtClean="0"/>
              <a:t>Kliknij ikonę, aby dodać obraz</a:t>
            </a:r>
            <a:endParaRPr lang="pl-PL" sz="200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4632805" y="2140695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pl-PL" sz="2000" smtClean="0"/>
              <a:t>Kliknij ikonę, aby dodać obraz</a:t>
            </a:r>
            <a:endParaRPr lang="pl-PL" sz="200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8217160" y="2140695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pl-PL" sz="2000" smtClean="0"/>
              <a:t>Kliknij ikonę, aby dodać obraz</a:t>
            </a:r>
            <a:endParaRPr lang="pl-PL" sz="200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499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na stronie: orientacja pionow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6296064" y="609601"/>
            <a:ext cx="4575137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 smtClean="0"/>
              <a:t>Kliknij ikonę, aby dodać obraz</a:t>
            </a:r>
            <a:endParaRPr lang="pl-PL" sz="2400" i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422400" y="609600"/>
            <a:ext cx="4572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 smtClean="0"/>
              <a:t>Kliknij ikonę, aby dodać obraz</a:t>
            </a:r>
            <a:endParaRPr lang="pl-PL" sz="2400" i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422400" y="5334000"/>
            <a:ext cx="4572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6299200" y="5334000"/>
            <a:ext cx="4572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3650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orientacja poziom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6197600" y="1676400"/>
            <a:ext cx="53848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609600" y="1676400"/>
            <a:ext cx="53848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4857750"/>
            <a:ext cx="53848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6197600" y="4857750"/>
            <a:ext cx="53848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647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mieszane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6855968" y="381000"/>
            <a:ext cx="5031232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pl-PL" i="0" smtClean="0"/>
              <a:t>Kliknij ikonę, aby dodać obraz</a:t>
            </a:r>
            <a:endParaRPr lang="pl-PL" i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605536" y="381000"/>
            <a:ext cx="5949696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pl-PL" i="0" smtClean="0"/>
              <a:t>Kliknij ikonę, aby dodać obraz</a:t>
            </a:r>
            <a:endParaRPr lang="pl-PL" i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5969" y="3352800"/>
            <a:ext cx="5031233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613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orientacja pionow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304800" y="1066800"/>
            <a:ext cx="36576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4267200" y="1066800"/>
            <a:ext cx="36576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8229600" y="1066800"/>
            <a:ext cx="36576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4876800"/>
            <a:ext cx="36576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4267200" y="4876800"/>
            <a:ext cx="36576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8229600" y="4876800"/>
            <a:ext cx="36576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7394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l-PL"/>
              <a:t>Kliknij, aby edytować styl wzorca tytułów</a:t>
            </a:r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88900" y="6559361"/>
            <a:ext cx="3251200" cy="244475"/>
          </a:xfrm>
          <a:prstGeom prst="rect">
            <a:avLst/>
          </a:prstGeom>
        </p:spPr>
        <p:txBody>
          <a:bodyPr anchor="b"/>
          <a:lstStyle>
            <a:lvl1pPr latinLnBrk="0">
              <a:defRPr lang="pl-PL" sz="1200">
                <a:solidFill>
                  <a:schemeClr val="tx2"/>
                </a:solidFill>
              </a:defRPr>
            </a:lvl1pPr>
            <a:extLst/>
          </a:lstStyle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3994204" y="6558153"/>
            <a:ext cx="6197600" cy="246888"/>
          </a:xfrm>
          <a:prstGeom prst="rect">
            <a:avLst/>
          </a:prstGeom>
        </p:spPr>
        <p:txBody>
          <a:bodyPr anchor="b"/>
          <a:lstStyle>
            <a:lvl1pPr algn="ctr" latinLnBrk="0">
              <a:defRPr lang="pl-PL" sz="12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10896600" y="6559361"/>
            <a:ext cx="1219200" cy="244475"/>
          </a:xfrm>
          <a:prstGeom prst="rect">
            <a:avLst/>
          </a:prstGeom>
        </p:spPr>
        <p:txBody>
          <a:bodyPr/>
          <a:lstStyle>
            <a:lvl1pPr algn="r" latinLnBrk="0">
              <a:defRPr lang="pl-PL" sz="1200">
                <a:solidFill>
                  <a:schemeClr val="tx2"/>
                </a:solidFill>
              </a:defRPr>
            </a:lvl1pPr>
            <a:extLst/>
          </a:lstStyle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300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pl-PL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lang="pl-PL">
          <a:solidFill>
            <a:schemeClr val="tx2"/>
          </a:solidFill>
        </a:defRPr>
      </a:lvl2pPr>
      <a:lvl3pPr eaLnBrk="1" latinLnBrk="0" hangingPunct="1">
        <a:defRPr lang="pl-PL">
          <a:solidFill>
            <a:schemeClr val="tx2"/>
          </a:solidFill>
        </a:defRPr>
      </a:lvl3pPr>
      <a:lvl4pPr eaLnBrk="1" latinLnBrk="0" hangingPunct="1">
        <a:defRPr lang="pl-PL">
          <a:solidFill>
            <a:schemeClr val="tx2"/>
          </a:solidFill>
        </a:defRPr>
      </a:lvl4pPr>
      <a:lvl5pPr eaLnBrk="1" latinLnBrk="0" hangingPunct="1">
        <a:defRPr lang="pl-PL">
          <a:solidFill>
            <a:schemeClr val="tx2"/>
          </a:solidFill>
        </a:defRPr>
      </a:lvl5pPr>
      <a:lvl6pPr eaLnBrk="1" latinLnBrk="0" hangingPunct="1">
        <a:defRPr lang="pl-PL">
          <a:solidFill>
            <a:schemeClr val="tx2"/>
          </a:solidFill>
        </a:defRPr>
      </a:lvl6pPr>
      <a:lvl7pPr eaLnBrk="1" latinLnBrk="0" hangingPunct="1">
        <a:defRPr lang="pl-PL">
          <a:solidFill>
            <a:schemeClr val="tx2"/>
          </a:solidFill>
        </a:defRPr>
      </a:lvl7pPr>
      <a:lvl8pPr eaLnBrk="1" latinLnBrk="0" hangingPunct="1">
        <a:defRPr lang="pl-PL">
          <a:solidFill>
            <a:schemeClr val="tx2"/>
          </a:solidFill>
        </a:defRPr>
      </a:lvl8pPr>
      <a:lvl9pPr eaLnBrk="1" latinLnBrk="0" hangingPunct="1">
        <a:defRPr lang="pl-PL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lang="pl-PL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lang="pl-PL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lang="pl-PL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lang="pl-PL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261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l-PL"/>
              <a:t>Kliknij, aby edytować styl wzorca tytułów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9568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8940800" y="6248400"/>
            <a:ext cx="2438400" cy="323850"/>
          </a:xfrm>
          <a:prstGeom prst="rect">
            <a:avLst/>
          </a:prstGeom>
        </p:spPr>
        <p:txBody>
          <a:bodyPr vert="horz" anchor="ctr"/>
          <a:lstStyle>
            <a:lvl1pPr latinLnBrk="0">
              <a:defRPr lang="pl-PL" sz="1100"/>
            </a:lvl1pPr>
            <a:extLst/>
          </a:lstStyle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4347848" cy="323850"/>
          </a:xfrm>
          <a:prstGeom prst="rect">
            <a:avLst/>
          </a:prstGeom>
        </p:spPr>
        <p:txBody>
          <a:bodyPr vert="horz"/>
          <a:lstStyle>
            <a:lvl1pPr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619915" y="6151098"/>
            <a:ext cx="572085" cy="457200"/>
          </a:xfrm>
          <a:prstGeom prst="rect">
            <a:avLst/>
          </a:prstGeom>
        </p:spPr>
        <p:txBody>
          <a:bodyPr vert="horz" anchor="ctr"/>
          <a:lstStyle>
            <a:lvl1pPr latinLnBrk="0">
              <a:defRPr lang="pl-PL" sz="1200"/>
            </a:lvl1pPr>
            <a:extLst/>
          </a:lstStyle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23"/>
          <p:cNvGrpSpPr/>
          <p:nvPr/>
        </p:nvGrpSpPr>
        <p:grpSpPr>
          <a:xfrm>
            <a:off x="15407" y="2000250"/>
            <a:ext cx="17780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11445407" y="2000251"/>
            <a:ext cx="73660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l-PL" sz="1800"/>
            </a:p>
          </p:txBody>
        </p:sp>
      </p:grpSp>
      <p:sp>
        <p:nvSpPr>
          <p:cNvPr id="23" name="Oval 28"/>
          <p:cNvSpPr/>
          <p:nvPr/>
        </p:nvSpPr>
        <p:spPr>
          <a:xfrm>
            <a:off x="11430000" y="6324600"/>
            <a:ext cx="2032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735527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pl-PL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lang="pl-PL">
          <a:solidFill>
            <a:schemeClr val="tx2"/>
          </a:solidFill>
        </a:defRPr>
      </a:lvl2pPr>
      <a:lvl3pPr eaLnBrk="1" latinLnBrk="0" hangingPunct="1">
        <a:defRPr lang="pl-PL">
          <a:solidFill>
            <a:schemeClr val="tx2"/>
          </a:solidFill>
        </a:defRPr>
      </a:lvl3pPr>
      <a:lvl4pPr eaLnBrk="1" latinLnBrk="0" hangingPunct="1">
        <a:defRPr lang="pl-PL">
          <a:solidFill>
            <a:schemeClr val="tx2"/>
          </a:solidFill>
        </a:defRPr>
      </a:lvl4pPr>
      <a:lvl5pPr eaLnBrk="1" latinLnBrk="0" hangingPunct="1">
        <a:defRPr lang="pl-PL">
          <a:solidFill>
            <a:schemeClr val="tx2"/>
          </a:solidFill>
        </a:defRPr>
      </a:lvl5pPr>
      <a:lvl6pPr eaLnBrk="1" latinLnBrk="0" hangingPunct="1">
        <a:defRPr lang="pl-PL">
          <a:solidFill>
            <a:schemeClr val="tx2"/>
          </a:solidFill>
        </a:defRPr>
      </a:lvl6pPr>
      <a:lvl7pPr eaLnBrk="1" latinLnBrk="0" hangingPunct="1">
        <a:defRPr lang="pl-PL">
          <a:solidFill>
            <a:schemeClr val="tx2"/>
          </a:solidFill>
        </a:defRPr>
      </a:lvl7pPr>
      <a:lvl8pPr eaLnBrk="1" latinLnBrk="0" hangingPunct="1">
        <a:defRPr lang="pl-PL">
          <a:solidFill>
            <a:schemeClr val="tx2"/>
          </a:solidFill>
        </a:defRPr>
      </a:lvl8pPr>
      <a:lvl9pPr eaLnBrk="1" latinLnBrk="0" hangingPunct="1">
        <a:defRPr lang="pl-PL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lang="pl-PL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lang="pl-PL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lang="pl-PL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8689064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490" y="1828800"/>
            <a:ext cx="86890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491" y="6155268"/>
            <a:ext cx="565456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4418" y="6155268"/>
            <a:ext cx="137195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755F0E-8A93-45E3-A76C-8B072428C666}" type="datetimeFigureOut">
              <a:rPr lang="pl-PL" smtClean="0"/>
              <a:t>11.04.2019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5035" y="6155268"/>
            <a:ext cx="121951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3C1E9A-0255-4594-A26B-23B6190CB4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9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31.jpe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28" Type="http://schemas.openxmlformats.org/officeDocument/2006/relationships/image" Target="../media/image33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Absolwent UwB jako pracownik.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Perspektywa pracodawców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93800" y="5384800"/>
            <a:ext cx="679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dr Szymon C. Czupryński, Biuro Karier, Uniwersytet w Białymstoku</a:t>
            </a:r>
            <a:endParaRPr lang="pl-PL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399"/>
            <a:ext cx="8689064" cy="164612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Kwalifikacje,</a:t>
            </a:r>
            <a:br>
              <a:rPr lang="pl-PL" dirty="0" smtClean="0"/>
            </a:br>
            <a:r>
              <a:rPr lang="pl-PL" dirty="0" smtClean="0"/>
              <a:t>umiejętności </a:t>
            </a:r>
            <a:br>
              <a:rPr lang="pl-PL" dirty="0" smtClean="0"/>
            </a:br>
            <a:r>
              <a:rPr lang="pl-PL" dirty="0" smtClean="0"/>
              <a:t>i kompetencje </a:t>
            </a:r>
            <a:br>
              <a:rPr lang="pl-PL" dirty="0" smtClean="0"/>
            </a:br>
            <a:r>
              <a:rPr lang="pl-PL" dirty="0" smtClean="0"/>
              <a:t>absolwentów UwB:</a:t>
            </a: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512597653"/>
              </p:ext>
            </p:extLst>
          </p:nvPr>
        </p:nvGraphicFramePr>
        <p:xfrm>
          <a:off x="4622104" y="155400"/>
          <a:ext cx="7055195" cy="628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6202156" y="6439184"/>
            <a:ext cx="3895090" cy="248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Źródło: opracowanie własne.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16010" y="2379325"/>
            <a:ext cx="3531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Wykres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Jakich kwalifikacji, umiejętności lub kompetencji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najbardziej brakuje absolwentom UwB?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28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8689064" cy="140813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Proponowane </a:t>
            </a:r>
            <a:br>
              <a:rPr lang="pl-PL" dirty="0" smtClean="0"/>
            </a:br>
            <a:r>
              <a:rPr lang="pl-PL" dirty="0" smtClean="0"/>
              <a:t>zmiany w zakresie </a:t>
            </a:r>
            <a:br>
              <a:rPr lang="pl-PL" dirty="0" smtClean="0"/>
            </a:br>
            <a:r>
              <a:rPr lang="pl-PL" dirty="0" smtClean="0"/>
              <a:t>kształcenia na UwB: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92811"/>
              </p:ext>
            </p:extLst>
          </p:nvPr>
        </p:nvGraphicFramePr>
        <p:xfrm>
          <a:off x="4947781" y="240605"/>
          <a:ext cx="6700468" cy="62979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605378">
                  <a:extLst>
                    <a:ext uri="{9D8B030D-6E8A-4147-A177-3AD203B41FA5}">
                      <a16:colId xmlns:a16="http://schemas.microsoft.com/office/drawing/2014/main" val="2151851174"/>
                    </a:ext>
                  </a:extLst>
                </a:gridCol>
                <a:gridCol w="1095090">
                  <a:extLst>
                    <a:ext uri="{9D8B030D-6E8A-4147-A177-3AD203B41FA5}">
                      <a16:colId xmlns:a16="http://schemas.microsoft.com/office/drawing/2014/main" val="3391506835"/>
                    </a:ext>
                  </a:extLst>
                </a:gridCol>
              </a:tblGrid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Propozycje zmian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Liczba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5703125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Dbanie o poprawność językową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6388627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Korzystanie z staży dofinansowanych z UE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1755968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Kształcenie ogólne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7557432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Nauka języka niemieckiego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3017655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>
                          <a:effectLst/>
                        </a:rPr>
                        <a:t>Nauka umiejętności interpersonalnych</a:t>
                      </a:r>
                      <a:endParaRPr lang="pl-PL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8000140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Nauka umiejętności związanych z karierą zawodową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291051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Nauka umiejętności związanych z liczeniem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3622414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>
                          <a:effectLst/>
                        </a:rPr>
                        <a:t>Nowy kierunek: handel zagraniczny</a:t>
                      </a:r>
                      <a:endParaRPr lang="pl-PL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29659800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Podwyższenie poziomu języka angielskiego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20831536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Wiedza specjalistyczna skonkretyzowana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27213327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Więcej praktyki i przełożenie teorii na praktykę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8495550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Większa dowolność w wyborze przedmiotów na I roku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6875063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Większa współpraca z instytucjami kultury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11912662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Większa współpraca z przedsiębiorstwami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8530492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Większy nacisk na języki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9513335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Współpraca z przedsiębiorcą zatrudniającym na pół etatu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9123018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Zajęcia powinni prowadzić praktycy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4494095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Zbyt dużo teorii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7716533"/>
                  </a:ext>
                </a:extLst>
              </a:tr>
              <a:tr h="314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/>
                        </a:rPr>
                        <a:t>Żadnych zmian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2100219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1366114" y="2234329"/>
            <a:ext cx="3356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Tabela 1. Co Pan(i) zmieniłaby </a:t>
            </a:r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procesie kształcenia studentów </a:t>
            </a:r>
            <a:b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studiów na UwB?</a:t>
            </a:r>
            <a:endParaRPr lang="pl-PL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6287840" y="6563637"/>
            <a:ext cx="3895090" cy="248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Źródło: opracowanie własne.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preferowane kierunki, po których najchętniej zatrudniają absolwentów UwB to: ekonomia, prawo, zarządzanie, administracja,</a:t>
            </a:r>
          </a:p>
          <a:p>
            <a:r>
              <a:rPr lang="pl-PL" dirty="0" smtClean="0"/>
              <a:t>pracodawcy wysoko oceniają wśród absolwentów UwB: wiedzę specjalistyczną, znajomość języków obcych, czy komunikatywność,</a:t>
            </a:r>
          </a:p>
          <a:p>
            <a:r>
              <a:rPr lang="pl-PL" dirty="0" smtClean="0"/>
              <a:t>wg pracodawców absolwenci UwB mają największe problemy, aby połączyć teorię z praktyką, aby podjąć zaangażowanie lub wykazanie się zdolnościami analitycznymi,</a:t>
            </a:r>
          </a:p>
          <a:p>
            <a:r>
              <a:rPr lang="pl-PL" dirty="0" smtClean="0"/>
              <a:t>pracodawcy postulują, aby w procesie nauczania większą wagę poświęcić na praktyczne aspekty nauki kierunku, na którym dany student studiuje.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27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06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Badania pracodawców: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Termin</a:t>
            </a:r>
            <a:r>
              <a:rPr lang="pl-PL" dirty="0" smtClean="0"/>
              <a:t>: sierpień – listopad 2018 r.</a:t>
            </a:r>
          </a:p>
          <a:p>
            <a:r>
              <a:rPr lang="pl-PL" b="1" dirty="0" smtClean="0"/>
              <a:t>Grupa docelowa</a:t>
            </a:r>
            <a:r>
              <a:rPr lang="pl-PL" dirty="0" smtClean="0"/>
              <a:t>: przedsiębiorstwa działające na terenie Białegostoku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okolic.</a:t>
            </a:r>
          </a:p>
          <a:p>
            <a:r>
              <a:rPr lang="pl-PL" b="1" dirty="0" smtClean="0"/>
              <a:t>Metoda badawcza: </a:t>
            </a:r>
            <a:r>
              <a:rPr lang="pl-PL" dirty="0" smtClean="0"/>
              <a:t>metoda jakościowa</a:t>
            </a:r>
            <a:r>
              <a:rPr lang="pl-PL" b="1" dirty="0" smtClean="0"/>
              <a:t>, </a:t>
            </a:r>
            <a:r>
              <a:rPr lang="pl-PL" dirty="0" smtClean="0"/>
              <a:t>wywiad kwestionariuszowy.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55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Firmy i instytucje, które wzięły udział </a:t>
            </a:r>
            <a:br>
              <a:rPr lang="pl-PL" dirty="0" smtClean="0"/>
            </a:br>
            <a:r>
              <a:rPr lang="pl-PL" dirty="0" smtClean="0"/>
              <a:t>w badaniu:</a:t>
            </a: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92890640"/>
              </p:ext>
            </p:extLst>
          </p:nvPr>
        </p:nvGraphicFramePr>
        <p:xfrm>
          <a:off x="2323922" y="2438400"/>
          <a:ext cx="6172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1065490" y="1886112"/>
            <a:ext cx="8689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Wykres 1. Udział przedsiębiorstw w badaniu z uwzględnieniem podziału na charakter firmy</a:t>
            </a:r>
            <a:endParaRPr lang="pl-PL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62477" y="6240334"/>
            <a:ext cx="3895090" cy="248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Źródło: opracowanie własne.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8892702" cy="1066800"/>
          </a:xfrm>
        </p:spPr>
        <p:txBody>
          <a:bodyPr/>
          <a:lstStyle/>
          <a:p>
            <a:r>
              <a:rPr lang="pl-PL" dirty="0" smtClean="0"/>
              <a:t>Porównanie z Badaniem Losu Absolwentów rocznika 2017/2018</a:t>
            </a: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661680779"/>
              </p:ext>
            </p:extLst>
          </p:nvPr>
        </p:nvGraphicFramePr>
        <p:xfrm>
          <a:off x="614552" y="2577249"/>
          <a:ext cx="5184998" cy="331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6688762" y="5917001"/>
            <a:ext cx="3895090" cy="248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Źródło: opracowanie własne.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1259506" y="5917001"/>
            <a:ext cx="3895090" cy="248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Źródło: opracowanie własne.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32357" y="2203424"/>
            <a:ext cx="254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Niepracujący absolwent</a:t>
            </a:r>
            <a:endParaRPr lang="pl-PL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351555" y="2228476"/>
            <a:ext cx="254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racujący absolwent</a:t>
            </a:r>
            <a:endParaRPr lang="pl-PL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2587966752"/>
              </p:ext>
            </p:extLst>
          </p:nvPr>
        </p:nvGraphicFramePr>
        <p:xfrm>
          <a:off x="6050071" y="2598618"/>
          <a:ext cx="5172472" cy="329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2145299" y="1742479"/>
            <a:ext cx="758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Wykres 2 i 3. W jakiego rodzaju firmie pracowałeś(aś) / pracujesz?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340282" y="6350696"/>
            <a:ext cx="924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* Wyniki pochodzą z raportu z Badań Losów Absolwentów rocznika 2017/2018, str. 14 i 29..</a:t>
            </a:r>
            <a:endParaRPr lang="pl-PL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Firmy i instytucje, które wzięły udział </a:t>
            </a:r>
            <a:br>
              <a:rPr lang="pl-PL" dirty="0"/>
            </a:br>
            <a:r>
              <a:rPr lang="pl-PL" dirty="0"/>
              <a:t>w badaniu:</a:t>
            </a:r>
          </a:p>
        </p:txBody>
      </p:sp>
      <p:pic>
        <p:nvPicPr>
          <p:cNvPr id="4" name="Obraz 3" descr="Znalezione obrazy dla zapytania T-matic Grupa Computer plus sp. z o.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18053" r="8028" b="16301"/>
          <a:stretch/>
        </p:blipFill>
        <p:spPr bwMode="auto">
          <a:xfrm>
            <a:off x="3563221" y="2762090"/>
            <a:ext cx="1439545" cy="453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 descr="Znalezione obrazy dla zapytania TVP 3 BiaÅysto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4" y="3583940"/>
            <a:ext cx="143891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https://scontent-waw1-1.xx.fbcdn.net/v/t1.0-1/p200x200/11752551_447538108764173_6802233545343285336_n.jpg?_nc_cat=103&amp;_nc_ht=scontent-waw1-1.xx&amp;oh=edae4ea1c3576ff33b5e5dac154b0dc8&amp;oe=5C71917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0" b="29500"/>
          <a:stretch/>
        </p:blipFill>
        <p:spPr bwMode="auto">
          <a:xfrm>
            <a:off x="9034781" y="2997991"/>
            <a:ext cx="1439545" cy="453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 descr="Znalezione obrazy dla zapytania ac biaÅysto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5" y="5417820"/>
            <a:ext cx="75501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Znalezione obrazy dla zapytania Fundconnect biaÅystok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27000"/>
          <a:stretch/>
        </p:blipFill>
        <p:spPr bwMode="auto">
          <a:xfrm>
            <a:off x="1644332" y="1858645"/>
            <a:ext cx="1439545" cy="654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Znalezione obrazy dla zapytania paÅstwowa inspekcja pracy biaÅysto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8" y="5551169"/>
            <a:ext cx="181229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Znalezione obrazy dla zapytania Pronar log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401" y="4358638"/>
            <a:ext cx="124396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Znalezione obrazy dla zapytania polskie radio biaÅystok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781" y="1097121"/>
            <a:ext cx="1439545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Znalezione obrazy dla zapytania Brand Distribution LTD biaÅystok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10" y="4181790"/>
            <a:ext cx="1594816" cy="65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Podobny obraz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56" y="1609089"/>
            <a:ext cx="143954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 descr="Znalezione obrazy dla zapytania SMP Poland BiaÅystok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39" y="2734785"/>
            <a:ext cx="1439545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 descr="Znalezione obrazy dla zapytania KMP BiaÅystok logo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5" b="10365"/>
          <a:stretch/>
        </p:blipFill>
        <p:spPr bwMode="auto">
          <a:xfrm>
            <a:off x="5573712" y="4488971"/>
            <a:ext cx="1439545" cy="53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az 16" descr="Znalezione obrazy dla zapytania ZUS BiaÅystok logo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89" y="3522659"/>
            <a:ext cx="96647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 descr="Znalezione obrazy dla zapytania Kompania Piwowarska BiaÅystok logo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b="15749"/>
          <a:stretch/>
        </p:blipFill>
        <p:spPr bwMode="auto">
          <a:xfrm>
            <a:off x="3480910" y="4391023"/>
            <a:ext cx="1439545" cy="447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az 18" descr="Znalezione obrazy dla zapytania Promotech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19400" r="10878" b="22399"/>
          <a:stretch/>
        </p:blipFill>
        <p:spPr bwMode="auto">
          <a:xfrm>
            <a:off x="4102971" y="6187118"/>
            <a:ext cx="1799590" cy="24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az 19" descr="Znalezione obrazy dla zapytania Jeronimo Martins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9" b="32857"/>
          <a:stretch/>
        </p:blipFill>
        <p:spPr bwMode="auto">
          <a:xfrm>
            <a:off x="1133796" y="4716145"/>
            <a:ext cx="1439545" cy="47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Obraz 20" descr="http://www.rops-bialystok.pl/rops/wp-content/themes/ROPS_ver_5045_102/images/logo-2108069203.png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"/>
          <a:stretch/>
        </p:blipFill>
        <p:spPr bwMode="auto">
          <a:xfrm>
            <a:off x="2496661" y="3676015"/>
            <a:ext cx="734695" cy="882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az 21" descr="Znalezione obrazy dla zapytania netguru BiaÅystok"/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b="36000"/>
          <a:stretch/>
        </p:blipFill>
        <p:spPr bwMode="auto">
          <a:xfrm>
            <a:off x="439737" y="2865120"/>
            <a:ext cx="1439545" cy="383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Obraz 22" descr="Znalezione obrazy dla zapytania WOAK BiaÅystok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" y="1746250"/>
            <a:ext cx="925830" cy="75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az 23" descr="Znalezione obrazy dla zapytania Unibep logo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8213" r="9931" b="10628"/>
          <a:stretch/>
        </p:blipFill>
        <p:spPr bwMode="auto">
          <a:xfrm>
            <a:off x="7972421" y="3494722"/>
            <a:ext cx="1439545" cy="473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Obraz 24" descr="Znalezione obrazy dla zapytania Multi Packaging Solutions logo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72" y="2150110"/>
            <a:ext cx="1439545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Znalezione obrazy dla zapytania MOPR BiaÅystok logo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51125"/>
            <a:ext cx="9429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 descr="Podobny obraz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57" y="2543810"/>
            <a:ext cx="55118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az 27" descr="Znalezione obrazy dla zapytania Yvesrocher"/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25778" r="12316" b="23639"/>
          <a:stretch/>
        </p:blipFill>
        <p:spPr bwMode="auto">
          <a:xfrm>
            <a:off x="5870256" y="3662838"/>
            <a:ext cx="1657350" cy="371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Obraz 28" descr="Znalezione obrazy dla zapytania â¢ OÅrodek Nauczania JÄzykÃ³w Obcych Prima Krzysztof Prymak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91" y="1931035"/>
            <a:ext cx="151574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az 29" descr="http://motybel.pl/wp-content/themes/motybel/img/logo-dark.png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05" y="5574347"/>
            <a:ext cx="1495425" cy="51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az 30" descr="Podobny obraz"/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 b="20203"/>
          <a:stretch/>
        </p:blipFill>
        <p:spPr bwMode="auto">
          <a:xfrm>
            <a:off x="3340416" y="1826895"/>
            <a:ext cx="1024255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Obraz 31" descr="Znalezione obrazy dla zapytania HM System logo"/>
          <p:cNvPicPr/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t="16500" r="13566" b="17500"/>
          <a:stretch/>
        </p:blipFill>
        <p:spPr bwMode="auto">
          <a:xfrm>
            <a:off x="4205922" y="5173662"/>
            <a:ext cx="1439545" cy="488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42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8689064" cy="1333500"/>
          </a:xfrm>
        </p:spPr>
        <p:txBody>
          <a:bodyPr>
            <a:normAutofit/>
          </a:bodyPr>
          <a:lstStyle/>
          <a:p>
            <a:r>
              <a:rPr lang="pl-PL" dirty="0" smtClean="0"/>
              <a:t>Absolwent UwB </a:t>
            </a:r>
            <a:br>
              <a:rPr lang="pl-PL" dirty="0" smtClean="0"/>
            </a:br>
            <a:r>
              <a:rPr lang="pl-PL" dirty="0" smtClean="0"/>
              <a:t>po… :</a:t>
            </a: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800449163"/>
              </p:ext>
            </p:extLst>
          </p:nvPr>
        </p:nvGraphicFramePr>
        <p:xfrm>
          <a:off x="4885150" y="270192"/>
          <a:ext cx="6122966" cy="5927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1370290" y="1866900"/>
            <a:ext cx="2490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Wykres </a:t>
            </a:r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kierunki ukończyli pracownicy </a:t>
            </a:r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Pana/Pani firmie?</a:t>
            </a:r>
            <a:endParaRPr lang="pl-PL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5999088" y="6212523"/>
            <a:ext cx="3895090" cy="248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Źródło: opracowanie własne.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3481458" cy="1066800"/>
          </a:xfrm>
        </p:spPr>
        <p:txBody>
          <a:bodyPr>
            <a:normAutofit/>
          </a:bodyPr>
          <a:lstStyle/>
          <a:p>
            <a:r>
              <a:rPr lang="pl-PL" dirty="0"/>
              <a:t>Absolwent </a:t>
            </a:r>
            <a:r>
              <a:rPr lang="pl-PL" dirty="0" smtClean="0"/>
              <a:t>UwB </a:t>
            </a:r>
            <a:br>
              <a:rPr lang="pl-PL" dirty="0" smtClean="0"/>
            </a:br>
            <a:r>
              <a:rPr lang="pl-PL" dirty="0" smtClean="0"/>
              <a:t>po</a:t>
            </a:r>
            <a:r>
              <a:rPr lang="pl-PL" dirty="0"/>
              <a:t>… </a:t>
            </a:r>
            <a:r>
              <a:rPr lang="pl-PL" dirty="0" smtClean="0"/>
              <a:t>:</a:t>
            </a: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548316392"/>
              </p:ext>
            </p:extLst>
          </p:nvPr>
        </p:nvGraphicFramePr>
        <p:xfrm>
          <a:off x="4546948" y="205783"/>
          <a:ext cx="6852085" cy="595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1341062" y="1600200"/>
            <a:ext cx="257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Wykres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jakich kierunkach studiów najchętniej Pan(i) zatrudnia absolwentów?</a:t>
            </a:r>
            <a:endParaRPr lang="pl-PL" dirty="0"/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6025445" y="6158591"/>
            <a:ext cx="3895090" cy="248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Źródło: opracowanie własne.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3201710" cy="1219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Kwalifikacje, </a:t>
            </a:r>
            <a:br>
              <a:rPr lang="pl-PL" dirty="0" smtClean="0"/>
            </a:br>
            <a:r>
              <a:rPr lang="pl-PL" dirty="0" smtClean="0"/>
              <a:t>umiejętności </a:t>
            </a:r>
            <a:br>
              <a:rPr lang="pl-PL" dirty="0" smtClean="0"/>
            </a:br>
            <a:r>
              <a:rPr lang="pl-PL" dirty="0" smtClean="0"/>
              <a:t>i kompetencje:</a:t>
            </a: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594232807"/>
              </p:ext>
            </p:extLst>
          </p:nvPr>
        </p:nvGraphicFramePr>
        <p:xfrm>
          <a:off x="4546947" y="207328"/>
          <a:ext cx="6791542" cy="630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5995173" y="6515100"/>
            <a:ext cx="3895090" cy="248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Źródło: opracowanie własne.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16010" y="1915862"/>
            <a:ext cx="2679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Wykres </a:t>
            </a:r>
            <a:r>
              <a:rPr lang="pl-PL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pl-P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Kwalifikacje, umiejętności i kompetencje, które są dla Pana/Pani firmy najważniejsze</a:t>
            </a:r>
            <a:endParaRPr lang="pl-PL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399"/>
            <a:ext cx="8689064" cy="164612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Kwalifikacje, </a:t>
            </a:r>
            <a:br>
              <a:rPr lang="pl-PL" dirty="0" smtClean="0"/>
            </a:br>
            <a:r>
              <a:rPr lang="pl-PL" dirty="0" smtClean="0"/>
              <a:t>umiejętności </a:t>
            </a:r>
            <a:br>
              <a:rPr lang="pl-PL" dirty="0" smtClean="0"/>
            </a:br>
            <a:r>
              <a:rPr lang="pl-PL" dirty="0" smtClean="0"/>
              <a:t>i kompetencje </a:t>
            </a:r>
            <a:br>
              <a:rPr lang="pl-PL" dirty="0" smtClean="0"/>
            </a:br>
            <a:r>
              <a:rPr lang="pl-PL" dirty="0" smtClean="0"/>
              <a:t>absolwentów UwB:</a:t>
            </a: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118430979"/>
              </p:ext>
            </p:extLst>
          </p:nvPr>
        </p:nvGraphicFramePr>
        <p:xfrm>
          <a:off x="4722312" y="161794"/>
          <a:ext cx="6867305" cy="632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6208419" y="6488481"/>
            <a:ext cx="3895090" cy="248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Źródło: opracowanie własne.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78640" y="2355641"/>
            <a:ext cx="3531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Wykres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Jakie kwalifikacje, umiejętności lub kompetencje są atutem absolwentów UwB?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89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ssicPhotoAlbum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izShow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7_TF02895266.potx" id="{35BF6DE4-867A-46FA-819C-46C8C342DE9C}" vid="{E32C7378-FA45-4E88-BBE8-E90ED2F705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277</TotalTime>
  <Words>428</Words>
  <Application>Microsoft Office PowerPoint</Application>
  <PresentationFormat>Panoramiczny</PresentationFormat>
  <Paragraphs>88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Schoolbook</vt:lpstr>
      <vt:lpstr>Franklin Gothic Medium</vt:lpstr>
      <vt:lpstr>Times New Roman</vt:lpstr>
      <vt:lpstr>Trebuchet MS</vt:lpstr>
      <vt:lpstr>ClassicPhotoAlbum</vt:lpstr>
      <vt:lpstr>QuizShow</vt:lpstr>
      <vt:lpstr>Prezentacja biznesowa o wysokim kontraście 16:9</vt:lpstr>
      <vt:lpstr>Absolwent UwB jako pracownik.</vt:lpstr>
      <vt:lpstr>Badania pracodawców:</vt:lpstr>
      <vt:lpstr>Firmy i instytucje, które wzięły udział  w badaniu:</vt:lpstr>
      <vt:lpstr>Porównanie z Badaniem Losu Absolwentów rocznika 2017/2018</vt:lpstr>
      <vt:lpstr>Firmy i instytucje, które wzięły udział  w badaniu:</vt:lpstr>
      <vt:lpstr>Absolwent UwB  po… :</vt:lpstr>
      <vt:lpstr>Absolwent UwB  po… :</vt:lpstr>
      <vt:lpstr>Kwalifikacje,  umiejętności  i kompetencje:</vt:lpstr>
      <vt:lpstr>Kwalifikacje,  umiejętności  i kompetencje  absolwentów UwB:</vt:lpstr>
      <vt:lpstr>Kwalifikacje, umiejętności  i kompetencje  absolwentów UwB:</vt:lpstr>
      <vt:lpstr>Proponowane  zmiany w zakresie  kształcenia na UwB:</vt:lpstr>
      <vt:lpstr>Wnioski: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Użytkownik systemu Windows</cp:lastModifiedBy>
  <cp:revision>17</cp:revision>
  <dcterms:created xsi:type="dcterms:W3CDTF">2019-04-10T06:03:08Z</dcterms:created>
  <dcterms:modified xsi:type="dcterms:W3CDTF">2019-04-11T08:51:52Z</dcterms:modified>
</cp:coreProperties>
</file>